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3"/>
  </p:notesMasterIdLst>
  <p:handoutMasterIdLst>
    <p:handoutMasterId r:id="rId44"/>
  </p:handoutMasterIdLst>
  <p:sldIdLst>
    <p:sldId id="256" r:id="rId2"/>
    <p:sldId id="257" r:id="rId3"/>
    <p:sldId id="302" r:id="rId4"/>
    <p:sldId id="301" r:id="rId5"/>
    <p:sldId id="298" r:id="rId6"/>
    <p:sldId id="294" r:id="rId7"/>
    <p:sldId id="338" r:id="rId8"/>
    <p:sldId id="340" r:id="rId9"/>
    <p:sldId id="336" r:id="rId10"/>
    <p:sldId id="333" r:id="rId11"/>
    <p:sldId id="334" r:id="rId12"/>
    <p:sldId id="339" r:id="rId13"/>
    <p:sldId id="329" r:id="rId14"/>
    <p:sldId id="335" r:id="rId15"/>
    <p:sldId id="337" r:id="rId16"/>
    <p:sldId id="352" r:id="rId17"/>
    <p:sldId id="348" r:id="rId18"/>
    <p:sldId id="356" r:id="rId19"/>
    <p:sldId id="363" r:id="rId20"/>
    <p:sldId id="357" r:id="rId21"/>
    <p:sldId id="358" r:id="rId22"/>
    <p:sldId id="359" r:id="rId23"/>
    <p:sldId id="360" r:id="rId24"/>
    <p:sldId id="361" r:id="rId25"/>
    <p:sldId id="364" r:id="rId26"/>
    <p:sldId id="365" r:id="rId27"/>
    <p:sldId id="366" r:id="rId28"/>
    <p:sldId id="367" r:id="rId29"/>
    <p:sldId id="368" r:id="rId30"/>
    <p:sldId id="369" r:id="rId31"/>
    <p:sldId id="370" r:id="rId32"/>
    <p:sldId id="347" r:id="rId33"/>
    <p:sldId id="350" r:id="rId34"/>
    <p:sldId id="354" r:id="rId35"/>
    <p:sldId id="353" r:id="rId36"/>
    <p:sldId id="355" r:id="rId37"/>
    <p:sldId id="362" r:id="rId38"/>
    <p:sldId id="346" r:id="rId39"/>
    <p:sldId id="326" r:id="rId40"/>
    <p:sldId id="324" r:id="rId41"/>
    <p:sldId id="31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D6"/>
    <a:srgbClr val="FEF6F0"/>
    <a:srgbClr val="0066FF"/>
    <a:srgbClr val="3399FF"/>
    <a:srgbClr val="27A6FD"/>
    <a:srgbClr val="0033CC"/>
    <a:srgbClr val="165A48"/>
    <a:srgbClr val="2A7E6E"/>
    <a:srgbClr val="3EAEB4"/>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0" autoAdjust="0"/>
    <p:restoredTop sz="94660"/>
  </p:normalViewPr>
  <p:slideViewPr>
    <p:cSldViewPr>
      <p:cViewPr>
        <p:scale>
          <a:sx n="69" d="100"/>
          <a:sy n="69" d="100"/>
        </p:scale>
        <p:origin x="66" y="294"/>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My%20Drive\SEED\Analysis\MLR\Export\Export%202003%20to%202023%20updat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My%20Drive\SEED\Analysis\MLR\Export\Export%202003%20to%202023%20updat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046981627296587"/>
          <c:y val="0.1485646933022261"/>
          <c:w val="0.67829947506561683"/>
          <c:h val="0.65220180810731987"/>
        </c:manualLayout>
      </c:layout>
      <c:lineChart>
        <c:grouping val="standard"/>
        <c:varyColors val="0"/>
        <c:ser>
          <c:idx val="0"/>
          <c:order val="0"/>
          <c:tx>
            <c:strRef>
              <c:f>Depend_Independ_variable!$B$2</c:f>
              <c:strCache>
                <c:ptCount val="1"/>
                <c:pt idx="0">
                  <c:v>Export volume (lakhs kg)</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val>
          <c:smooth val="0"/>
          <c:extLst>
            <c:ext xmlns:c16="http://schemas.microsoft.com/office/drawing/2014/chart" uri="{C3380CC4-5D6E-409C-BE32-E72D297353CC}">
              <c16:uniqueId val="{00000000-3686-41D6-9E81-9080EB0DB1E2}"/>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Year</a:t>
                </a:r>
              </a:p>
            </c:rich>
          </c:tx>
          <c:layout>
            <c:manualLayout>
              <c:xMode val="edge"/>
              <c:yMode val="edge"/>
              <c:x val="0.51882807124837549"/>
              <c:y val="0.91079728945920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Port</a:t>
                </a:r>
                <a:r>
                  <a:rPr lang="en-IN" sz="1200" baseline="0"/>
                  <a:t> Dues</a:t>
                </a:r>
                <a:endParaRPr lang="en-IN" sz="1200"/>
              </a:p>
            </c:rich>
          </c:tx>
          <c:layout>
            <c:manualLayout>
              <c:xMode val="edge"/>
              <c:yMode val="edge"/>
              <c:x val="4.7783770861659379E-2"/>
              <c:y val="0.3555597512970495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Population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88447277423655"/>
          <c:y val="0.22343970161624535"/>
          <c:w val="0.67320571799422224"/>
          <c:h val="0.51165591143212363"/>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Depend_Independ_variable!$A$4:$A$23</c:f>
              <c:numCache>
                <c:formatCode>General</c:formatCode>
                <c:ptCount val="20"/>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numCache>
            </c:numRef>
          </c:cat>
          <c:val>
            <c:numRef>
              <c:f>Depend_Independ_variable!$C$4:$C$23</c:f>
              <c:numCache>
                <c:formatCode>General</c:formatCode>
                <c:ptCount val="20"/>
                <c:pt idx="0">
                  <c:v>33406061</c:v>
                </c:pt>
                <c:pt idx="1">
                  <c:v>31997843</c:v>
                </c:pt>
                <c:pt idx="2">
                  <c:v>32154312</c:v>
                </c:pt>
                <c:pt idx="3">
                  <c:v>32310780</c:v>
                </c:pt>
                <c:pt idx="4">
                  <c:v>32467248</c:v>
                </c:pt>
                <c:pt idx="5">
                  <c:v>32623718</c:v>
                </c:pt>
                <c:pt idx="6">
                  <c:v>32780186</c:v>
                </c:pt>
                <c:pt idx="7">
                  <c:v>32780186</c:v>
                </c:pt>
                <c:pt idx="8">
                  <c:v>32936654</c:v>
                </c:pt>
                <c:pt idx="9">
                  <c:v>33406061</c:v>
                </c:pt>
                <c:pt idx="10">
                  <c:v>33111291</c:v>
                </c:pt>
                <c:pt idx="11">
                  <c:v>33384879</c:v>
                </c:pt>
                <c:pt idx="12">
                  <c:v>33658467</c:v>
                </c:pt>
                <c:pt idx="13">
                  <c:v>33932054</c:v>
                </c:pt>
                <c:pt idx="14">
                  <c:v>34205641.996503502</c:v>
                </c:pt>
                <c:pt idx="15">
                  <c:v>34479230</c:v>
                </c:pt>
                <c:pt idx="16">
                  <c:v>34752817</c:v>
                </c:pt>
                <c:pt idx="17">
                  <c:v>35026405</c:v>
                </c:pt>
                <c:pt idx="18">
                  <c:v>35299993</c:v>
                </c:pt>
                <c:pt idx="19">
                  <c:v>35573581</c:v>
                </c:pt>
              </c:numCache>
            </c:numRef>
          </c:val>
          <c:smooth val="0"/>
          <c:extLst>
            <c:ext xmlns:c16="http://schemas.microsoft.com/office/drawing/2014/chart" uri="{C3380CC4-5D6E-409C-BE32-E72D297353CC}">
              <c16:uniqueId val="{00000000-BB92-4537-9426-CE1839DD95EC}"/>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Population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NDDP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88447277423655"/>
          <c:y val="0.22343970161624535"/>
          <c:w val="0.67320571799422224"/>
          <c:h val="0.51165591143212363"/>
        </c:manualLayout>
      </c:layout>
      <c:lineChart>
        <c:grouping val="standard"/>
        <c:varyColors val="0"/>
        <c:ser>
          <c:idx val="0"/>
          <c:order val="0"/>
          <c:tx>
            <c:v>NDDP</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Depend_Independ_variable!$A$4:$A$23</c:f>
              <c:numCache>
                <c:formatCode>General</c:formatCode>
                <c:ptCount val="20"/>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numCache>
            </c:numRef>
          </c:cat>
          <c:val>
            <c:numRef>
              <c:f>Depend_Independ_variable!$D$5:$D$24</c:f>
              <c:numCache>
                <c:formatCode>General</c:formatCode>
                <c:ptCount val="20"/>
                <c:pt idx="0">
                  <c:v>2998700</c:v>
                </c:pt>
                <c:pt idx="1">
                  <c:v>6728321</c:v>
                </c:pt>
                <c:pt idx="2">
                  <c:v>8078219</c:v>
                </c:pt>
                <c:pt idx="3">
                  <c:v>7522353</c:v>
                </c:pt>
                <c:pt idx="4">
                  <c:v>14494702</c:v>
                </c:pt>
                <c:pt idx="5">
                  <c:v>10475032</c:v>
                </c:pt>
                <c:pt idx="6">
                  <c:v>16619543</c:v>
                </c:pt>
                <c:pt idx="7">
                  <c:v>29415533</c:v>
                </c:pt>
                <c:pt idx="8">
                  <c:v>33207853</c:v>
                </c:pt>
                <c:pt idx="9">
                  <c:v>29415533</c:v>
                </c:pt>
                <c:pt idx="10">
                  <c:v>33629816</c:v>
                </c:pt>
                <c:pt idx="11">
                  <c:v>37658253</c:v>
                </c:pt>
                <c:pt idx="12">
                  <c:v>42417415</c:v>
                </c:pt>
                <c:pt idx="13">
                  <c:v>44352773</c:v>
                </c:pt>
                <c:pt idx="14">
                  <c:v>51112665</c:v>
                </c:pt>
                <c:pt idx="15">
                  <c:v>57872556</c:v>
                </c:pt>
                <c:pt idx="16">
                  <c:v>64632448</c:v>
                </c:pt>
                <c:pt idx="17">
                  <c:v>60471949</c:v>
                </c:pt>
                <c:pt idx="18">
                  <c:v>39579081</c:v>
                </c:pt>
                <c:pt idx="19">
                  <c:v>71496908</c:v>
                </c:pt>
              </c:numCache>
            </c:numRef>
          </c:val>
          <c:smooth val="0"/>
          <c:extLst>
            <c:ext xmlns:c16="http://schemas.microsoft.com/office/drawing/2014/chart" uri="{C3380CC4-5D6E-409C-BE32-E72D297353CC}">
              <c16:uniqueId val="{00000000-4407-40AC-97A2-B12F732EE138}"/>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NDDP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Pilotage</a:t>
            </a:r>
            <a:r>
              <a:rPr lang="en-IN" baseline="0"/>
              <a:t> fees</a:t>
            </a:r>
            <a:r>
              <a:rPr lang="en-IN"/>
              <a:t> (Dollars)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743074101514117"/>
          <c:y val="0.16147564834926104"/>
          <c:w val="0.7499650618070991"/>
          <c:h val="0.57199742307303403"/>
        </c:manualLayout>
      </c:layout>
      <c:lineChart>
        <c:grouping val="standard"/>
        <c:varyColors val="0"/>
        <c:ser>
          <c:idx val="0"/>
          <c:order val="0"/>
          <c:tx>
            <c:v>Port Dues (Dollars)</c:v>
          </c:tx>
          <c:spPr>
            <a:ln w="28575" cap="rnd">
              <a:solidFill>
                <a:schemeClr val="accent1"/>
              </a:solidFill>
              <a:round/>
            </a:ln>
            <a:effectLst/>
          </c:spPr>
          <c:marker>
            <c:symbol val="circle"/>
            <c:size val="5"/>
            <c:spPr>
              <a:solidFill>
                <a:schemeClr val="accent1">
                  <a:lumMod val="60000"/>
                  <a:lumOff val="40000"/>
                </a:schemeClr>
              </a:solidFill>
              <a:ln w="9525">
                <a:solidFill>
                  <a:schemeClr val="accent1"/>
                </a:solidFill>
              </a:ln>
              <a:effectLst/>
            </c:spPr>
          </c:marker>
          <c:cat>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Depend_Independ_variable!$H$5:$H$24</c:f>
              <c:numCache>
                <c:formatCode>General</c:formatCode>
                <c:ptCount val="20"/>
                <c:pt idx="0">
                  <c:v>0.31</c:v>
                </c:pt>
                <c:pt idx="1">
                  <c:v>0.35396666700000001</c:v>
                </c:pt>
                <c:pt idx="2">
                  <c:v>0.397933333</c:v>
                </c:pt>
                <c:pt idx="3">
                  <c:v>0.44190000000000002</c:v>
                </c:pt>
                <c:pt idx="4">
                  <c:v>0.48586666699999997</c:v>
                </c:pt>
                <c:pt idx="5">
                  <c:v>0.52983333300000002</c:v>
                </c:pt>
                <c:pt idx="6">
                  <c:v>0.57379999999999998</c:v>
                </c:pt>
                <c:pt idx="7">
                  <c:v>0.77900000000000003</c:v>
                </c:pt>
                <c:pt idx="8">
                  <c:v>0.78739999999999999</c:v>
                </c:pt>
                <c:pt idx="9">
                  <c:v>0.79579999999999995</c:v>
                </c:pt>
                <c:pt idx="10">
                  <c:v>0.80420000000000003</c:v>
                </c:pt>
                <c:pt idx="11">
                  <c:v>0.81259999999999999</c:v>
                </c:pt>
                <c:pt idx="12">
                  <c:v>0.82099999999999995</c:v>
                </c:pt>
                <c:pt idx="13">
                  <c:v>0.82940000000000003</c:v>
                </c:pt>
                <c:pt idx="14">
                  <c:v>0.48630000000000001</c:v>
                </c:pt>
                <c:pt idx="15">
                  <c:v>0.84619999999999995</c:v>
                </c:pt>
                <c:pt idx="16">
                  <c:v>1.05775</c:v>
                </c:pt>
                <c:pt idx="17">
                  <c:v>1.05775</c:v>
                </c:pt>
                <c:pt idx="18">
                  <c:v>1.05775</c:v>
                </c:pt>
                <c:pt idx="19">
                  <c:v>1.12608</c:v>
                </c:pt>
              </c:numCache>
            </c:numRef>
          </c:val>
          <c:smooth val="0"/>
          <c:extLst>
            <c:ext xmlns:c16="http://schemas.microsoft.com/office/drawing/2014/chart" uri="{C3380CC4-5D6E-409C-BE32-E72D297353CC}">
              <c16:uniqueId val="{00000000-5BE5-4B22-89DD-852B0D9DF631}"/>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Year</a:t>
                </a:r>
              </a:p>
            </c:rich>
          </c:tx>
          <c:layout>
            <c:manualLayout>
              <c:xMode val="edge"/>
              <c:yMode val="edge"/>
              <c:x val="0.51882807124837549"/>
              <c:y val="0.91079728945920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dirty="0"/>
                  <a:t>Pilotage</a:t>
                </a:r>
                <a:r>
                  <a:rPr lang="en-IN" sz="1200" baseline="0" dirty="0"/>
                  <a:t> fees (Dollars)</a:t>
                </a:r>
                <a:endParaRPr lang="en-IN" sz="1200" dirty="0"/>
              </a:p>
            </c:rich>
          </c:tx>
          <c:layout>
            <c:manualLayout>
              <c:xMode val="edge"/>
              <c:yMode val="edge"/>
              <c:x val="3.4407751631402021E-2"/>
              <c:y val="0.1368565743842268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046981627296591"/>
          <c:y val="0.16708333333333336"/>
          <c:w val="0.69829956934994775"/>
          <c:h val="0.63368314863714825"/>
        </c:manualLayout>
      </c:layout>
      <c:lineChart>
        <c:grouping val="standard"/>
        <c:varyColors val="0"/>
        <c:ser>
          <c:idx val="0"/>
          <c:order val="0"/>
          <c:tx>
            <c:v>Port Dues (Dollars)</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Depend_Independ_variable!$F$5:$F$24</c:f>
              <c:numCache>
                <c:formatCode>General</c:formatCode>
                <c:ptCount val="20"/>
                <c:pt idx="0">
                  <c:v>0.21</c:v>
                </c:pt>
                <c:pt idx="1">
                  <c:v>0.23783333300000001</c:v>
                </c:pt>
                <c:pt idx="2">
                  <c:v>0.26566666700000002</c:v>
                </c:pt>
                <c:pt idx="3">
                  <c:v>0.29349999999999998</c:v>
                </c:pt>
                <c:pt idx="4">
                  <c:v>0.321333333</c:v>
                </c:pt>
                <c:pt idx="5">
                  <c:v>0.34916666699999999</c:v>
                </c:pt>
                <c:pt idx="6">
                  <c:v>0.377</c:v>
                </c:pt>
                <c:pt idx="7">
                  <c:v>0.35799999999999998</c:v>
                </c:pt>
                <c:pt idx="8">
                  <c:v>0.36199999999999999</c:v>
                </c:pt>
                <c:pt idx="9">
                  <c:v>0.36599999999999999</c:v>
                </c:pt>
                <c:pt idx="10">
                  <c:v>0.39300000000000002</c:v>
                </c:pt>
                <c:pt idx="11">
                  <c:v>0.39200000000000002</c:v>
                </c:pt>
                <c:pt idx="12">
                  <c:v>0.39100000000000001</c:v>
                </c:pt>
                <c:pt idx="13">
                  <c:v>0.39100000000000001</c:v>
                </c:pt>
                <c:pt idx="14">
                  <c:v>0.39</c:v>
                </c:pt>
                <c:pt idx="15">
                  <c:v>0.38900000000000001</c:v>
                </c:pt>
                <c:pt idx="16">
                  <c:v>0.48630000000000001</c:v>
                </c:pt>
                <c:pt idx="17">
                  <c:v>0.48630000000000001</c:v>
                </c:pt>
                <c:pt idx="18">
                  <c:v>0.48630000000000001</c:v>
                </c:pt>
                <c:pt idx="19">
                  <c:v>0.51770000000000005</c:v>
                </c:pt>
              </c:numCache>
            </c:numRef>
          </c:val>
          <c:smooth val="0"/>
          <c:extLst>
            <c:ext xmlns:c16="http://schemas.microsoft.com/office/drawing/2014/chart" uri="{C3380CC4-5D6E-409C-BE32-E72D297353CC}">
              <c16:uniqueId val="{00000000-5EA8-493E-9954-CD64401F488F}"/>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Year</a:t>
                </a:r>
              </a:p>
            </c:rich>
          </c:tx>
          <c:layout>
            <c:manualLayout>
              <c:xMode val="edge"/>
              <c:yMode val="edge"/>
              <c:x val="0.51882807124837549"/>
              <c:y val="0.91079728945920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dirty="0"/>
                  <a:t>Port</a:t>
                </a:r>
                <a:r>
                  <a:rPr lang="en-IN" sz="1200" baseline="0" dirty="0"/>
                  <a:t> Dues (Dollars)</a:t>
                </a:r>
                <a:endParaRPr lang="en-IN" sz="1200" dirty="0"/>
              </a:p>
            </c:rich>
          </c:tx>
          <c:layout>
            <c:manualLayout>
              <c:xMode val="edge"/>
              <c:yMode val="edge"/>
              <c:x val="4.7783770861659379E-2"/>
              <c:y val="0.3555597512970495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a:t>Tug charges </a:t>
            </a:r>
            <a:r>
              <a:rPr lang="en-IN"/>
              <a:t>(Dollars)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543774772405328"/>
          <c:y val="0.15299983698647507"/>
          <c:w val="0.69333175297499572"/>
          <c:h val="0.64776658533240528"/>
        </c:manualLayout>
      </c:layout>
      <c:lineChart>
        <c:grouping val="standard"/>
        <c:varyColors val="0"/>
        <c:ser>
          <c:idx val="0"/>
          <c:order val="0"/>
          <c:tx>
            <c:strRef>
              <c:f>Depend_Independ_variable!$L$5:$L$24</c:f>
              <c:strCache>
                <c:ptCount val="20"/>
                <c:pt idx="0">
                  <c:v>564.24</c:v>
                </c:pt>
                <c:pt idx="1">
                  <c:v>570.77</c:v>
                </c:pt>
                <c:pt idx="2">
                  <c:v>577.3</c:v>
                </c:pt>
                <c:pt idx="3">
                  <c:v>583.83</c:v>
                </c:pt>
                <c:pt idx="4">
                  <c:v>590.36</c:v>
                </c:pt>
                <c:pt idx="5">
                  <c:v>596.89</c:v>
                </c:pt>
                <c:pt idx="6">
                  <c:v>603.42</c:v>
                </c:pt>
                <c:pt idx="7">
                  <c:v>606.56</c:v>
                </c:pt>
                <c:pt idx="8">
                  <c:v>609.1757875</c:v>
                </c:pt>
                <c:pt idx="9">
                  <c:v>611.791575</c:v>
                </c:pt>
                <c:pt idx="10">
                  <c:v>614.4073625</c:v>
                </c:pt>
                <c:pt idx="11">
                  <c:v>617.02315</c:v>
                </c:pt>
                <c:pt idx="12">
                  <c:v>619.6389375</c:v>
                </c:pt>
                <c:pt idx="13">
                  <c:v>622.254725</c:v>
                </c:pt>
                <c:pt idx="14">
                  <c:v>624.8705125</c:v>
                </c:pt>
                <c:pt idx="15">
                  <c:v>627.4863</c:v>
                </c:pt>
                <c:pt idx="16">
                  <c:v>784.3579</c:v>
                </c:pt>
                <c:pt idx="17">
                  <c:v>784.3579</c:v>
                </c:pt>
                <c:pt idx="18">
                  <c:v>784.3579</c:v>
                </c:pt>
                <c:pt idx="19">
                  <c:v>835.0274</c:v>
                </c:pt>
              </c:strCache>
            </c:strRef>
          </c:tx>
          <c:spPr>
            <a:ln w="28575" cap="rnd">
              <a:solidFill>
                <a:schemeClr val="accent1"/>
              </a:solidFill>
              <a:round/>
            </a:ln>
            <a:effectLst/>
          </c:spPr>
          <c:marker>
            <c:symbol val="circle"/>
            <c:size val="5"/>
            <c:spPr>
              <a:solidFill>
                <a:schemeClr val="accent1">
                  <a:lumMod val="60000"/>
                  <a:lumOff val="40000"/>
                </a:schemeClr>
              </a:solidFill>
              <a:ln w="9525">
                <a:solidFill>
                  <a:schemeClr val="accent1"/>
                </a:solidFill>
              </a:ln>
              <a:effectLst/>
            </c:spPr>
          </c:marker>
          <c:cat>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Depend_Independ_variable!$L$5:$L$24</c:f>
              <c:numCache>
                <c:formatCode>General</c:formatCode>
                <c:ptCount val="20"/>
                <c:pt idx="0">
                  <c:v>564.24</c:v>
                </c:pt>
                <c:pt idx="1">
                  <c:v>570.77</c:v>
                </c:pt>
                <c:pt idx="2">
                  <c:v>577.29999999999995</c:v>
                </c:pt>
                <c:pt idx="3">
                  <c:v>583.83000000000004</c:v>
                </c:pt>
                <c:pt idx="4">
                  <c:v>590.36</c:v>
                </c:pt>
                <c:pt idx="5">
                  <c:v>596.89</c:v>
                </c:pt>
                <c:pt idx="6">
                  <c:v>603.41999999999996</c:v>
                </c:pt>
                <c:pt idx="7">
                  <c:v>606.55999999999995</c:v>
                </c:pt>
                <c:pt idx="8">
                  <c:v>609.17578749999996</c:v>
                </c:pt>
                <c:pt idx="9">
                  <c:v>611.79157499999997</c:v>
                </c:pt>
                <c:pt idx="10">
                  <c:v>614.40736249999998</c:v>
                </c:pt>
                <c:pt idx="11">
                  <c:v>617.02314999999999</c:v>
                </c:pt>
                <c:pt idx="12">
                  <c:v>619.6389375</c:v>
                </c:pt>
                <c:pt idx="13">
                  <c:v>622.25472500000001</c:v>
                </c:pt>
                <c:pt idx="14">
                  <c:v>624.87051250000002</c:v>
                </c:pt>
                <c:pt idx="15">
                  <c:v>627.48630000000003</c:v>
                </c:pt>
                <c:pt idx="16">
                  <c:v>784.35789999999997</c:v>
                </c:pt>
                <c:pt idx="17">
                  <c:v>784.35789999999997</c:v>
                </c:pt>
                <c:pt idx="18">
                  <c:v>784.35789999999997</c:v>
                </c:pt>
                <c:pt idx="19">
                  <c:v>835.02739999999994</c:v>
                </c:pt>
              </c:numCache>
            </c:numRef>
          </c:val>
          <c:smooth val="0"/>
          <c:extLst>
            <c:ext xmlns:c16="http://schemas.microsoft.com/office/drawing/2014/chart" uri="{C3380CC4-5D6E-409C-BE32-E72D297353CC}">
              <c16:uniqueId val="{00000000-F984-4788-9CD6-E5246CD6A03B}"/>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Year</a:t>
                </a:r>
              </a:p>
            </c:rich>
          </c:tx>
          <c:layout>
            <c:manualLayout>
              <c:xMode val="edge"/>
              <c:yMode val="edge"/>
              <c:x val="0.51882807124837549"/>
              <c:y val="0.91079728945920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Tug</a:t>
                </a:r>
                <a:r>
                  <a:rPr lang="en-IN" sz="1200" baseline="0"/>
                  <a:t> charges</a:t>
                </a:r>
                <a:endParaRPr lang="en-IN" sz="1200"/>
              </a:p>
            </c:rich>
          </c:tx>
          <c:layout>
            <c:manualLayout>
              <c:xMode val="edge"/>
              <c:yMode val="edge"/>
              <c:x val="4.7783770861659379E-2"/>
              <c:y val="0.3555597512970495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a:t>Berth hire charges </a:t>
            </a:r>
            <a:r>
              <a:rPr lang="en-IN"/>
              <a:t>(Dollars)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536268957321945"/>
          <c:y val="0.14252839961036937"/>
          <c:w val="0.67305895217950784"/>
          <c:h val="0.6940667094678985"/>
        </c:manualLayout>
      </c:layout>
      <c:lineChart>
        <c:grouping val="standard"/>
        <c:varyColors val="0"/>
        <c:ser>
          <c:idx val="0"/>
          <c:order val="0"/>
          <c:tx>
            <c:strRef>
              <c:f>Depend_Independ_variable!$L$5:$L$24</c:f>
              <c:strCache>
                <c:ptCount val="20"/>
                <c:pt idx="0">
                  <c:v>564.24</c:v>
                </c:pt>
                <c:pt idx="1">
                  <c:v>570.77</c:v>
                </c:pt>
                <c:pt idx="2">
                  <c:v>577.3</c:v>
                </c:pt>
                <c:pt idx="3">
                  <c:v>583.83</c:v>
                </c:pt>
                <c:pt idx="4">
                  <c:v>590.36</c:v>
                </c:pt>
                <c:pt idx="5">
                  <c:v>596.89</c:v>
                </c:pt>
                <c:pt idx="6">
                  <c:v>603.42</c:v>
                </c:pt>
                <c:pt idx="7">
                  <c:v>606.56</c:v>
                </c:pt>
                <c:pt idx="8">
                  <c:v>609.1757875</c:v>
                </c:pt>
                <c:pt idx="9">
                  <c:v>611.791575</c:v>
                </c:pt>
                <c:pt idx="10">
                  <c:v>614.4073625</c:v>
                </c:pt>
                <c:pt idx="11">
                  <c:v>617.02315</c:v>
                </c:pt>
                <c:pt idx="12">
                  <c:v>619.6389375</c:v>
                </c:pt>
                <c:pt idx="13">
                  <c:v>622.254725</c:v>
                </c:pt>
                <c:pt idx="14">
                  <c:v>624.8705125</c:v>
                </c:pt>
                <c:pt idx="15">
                  <c:v>627.4863</c:v>
                </c:pt>
                <c:pt idx="16">
                  <c:v>784.3579</c:v>
                </c:pt>
                <c:pt idx="17">
                  <c:v>784.3579</c:v>
                </c:pt>
                <c:pt idx="18">
                  <c:v>784.3579</c:v>
                </c:pt>
                <c:pt idx="19">
                  <c:v>835.0274</c:v>
                </c:pt>
              </c:strCache>
            </c:strRef>
          </c:tx>
          <c:spPr>
            <a:ln w="28575" cap="rnd">
              <a:solidFill>
                <a:schemeClr val="accent1"/>
              </a:solidFill>
              <a:round/>
            </a:ln>
            <a:effectLst/>
          </c:spPr>
          <c:marker>
            <c:symbol val="circle"/>
            <c:size val="5"/>
            <c:spPr>
              <a:solidFill>
                <a:schemeClr val="accent1">
                  <a:lumMod val="60000"/>
                  <a:lumOff val="40000"/>
                </a:schemeClr>
              </a:solidFill>
              <a:ln w="9525">
                <a:solidFill>
                  <a:schemeClr val="accent1"/>
                </a:solidFill>
              </a:ln>
              <a:effectLst/>
            </c:spPr>
          </c:marker>
          <c:cat>
            <c:numRef>
              <c:f>Depend_Independ_variable!$A$4:$A$24</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Depend_Independ_variable!$N$5:$N$24</c:f>
              <c:numCache>
                <c:formatCode>General</c:formatCode>
                <c:ptCount val="20"/>
                <c:pt idx="0">
                  <c:v>8.3000000000000001E-3</c:v>
                </c:pt>
                <c:pt idx="1">
                  <c:v>7.8399999999999997E-3</c:v>
                </c:pt>
                <c:pt idx="2">
                  <c:v>7.3800000000000003E-3</c:v>
                </c:pt>
                <c:pt idx="3">
                  <c:v>6.9199999999999999E-3</c:v>
                </c:pt>
                <c:pt idx="4">
                  <c:v>6.4599999999999996E-3</c:v>
                </c:pt>
                <c:pt idx="5">
                  <c:v>6.0000000000000001E-3</c:v>
                </c:pt>
                <c:pt idx="6">
                  <c:v>5.5399999999999998E-3</c:v>
                </c:pt>
                <c:pt idx="7">
                  <c:v>7.1399999999999996E-3</c:v>
                </c:pt>
                <c:pt idx="8">
                  <c:v>6.98075E-3</c:v>
                </c:pt>
                <c:pt idx="9">
                  <c:v>6.8215000000000003E-3</c:v>
                </c:pt>
                <c:pt idx="10">
                  <c:v>5.70675E-3</c:v>
                </c:pt>
                <c:pt idx="11">
                  <c:v>5.7386E-3</c:v>
                </c:pt>
                <c:pt idx="12">
                  <c:v>5.7704499999999999E-3</c:v>
                </c:pt>
                <c:pt idx="13">
                  <c:v>5.8022999999999998E-3</c:v>
                </c:pt>
                <c:pt idx="14">
                  <c:v>5.8341499999999998E-3</c:v>
                </c:pt>
                <c:pt idx="15">
                  <c:v>5.8659999999999997E-3</c:v>
                </c:pt>
                <c:pt idx="16">
                  <c:v>7.3330000000000001E-3</c:v>
                </c:pt>
                <c:pt idx="17">
                  <c:v>7.3330000000000001E-3</c:v>
                </c:pt>
                <c:pt idx="18">
                  <c:v>7.3330000000000001E-3</c:v>
                </c:pt>
                <c:pt idx="19">
                  <c:v>7.8069999999999997E-3</c:v>
                </c:pt>
              </c:numCache>
            </c:numRef>
          </c:val>
          <c:smooth val="0"/>
          <c:extLst>
            <c:ext xmlns:c16="http://schemas.microsoft.com/office/drawing/2014/chart" uri="{C3380CC4-5D6E-409C-BE32-E72D297353CC}">
              <c16:uniqueId val="{00000000-2442-44D7-B0A8-6AAB7A873AC9}"/>
            </c:ext>
          </c:extLst>
        </c:ser>
        <c:dLbls>
          <c:showLegendKey val="0"/>
          <c:showVal val="0"/>
          <c:showCatName val="0"/>
          <c:showSerName val="0"/>
          <c:showPercent val="0"/>
          <c:showBubbleSize val="0"/>
        </c:dLbls>
        <c:marker val="1"/>
        <c:smooth val="0"/>
        <c:axId val="838679696"/>
        <c:axId val="1943770032"/>
      </c:lineChart>
      <c:catAx>
        <c:axId val="83867969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Year</a:t>
                </a:r>
              </a:p>
            </c:rich>
          </c:tx>
          <c:layout>
            <c:manualLayout>
              <c:xMode val="edge"/>
              <c:yMode val="edge"/>
              <c:x val="0.51882807124837549"/>
              <c:y val="0.91079728945920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3770032"/>
        <c:crosses val="autoZero"/>
        <c:auto val="1"/>
        <c:lblAlgn val="ctr"/>
        <c:lblOffset val="100"/>
        <c:noMultiLvlLbl val="0"/>
      </c:catAx>
      <c:valAx>
        <c:axId val="1943770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Tug</a:t>
                </a:r>
                <a:r>
                  <a:rPr lang="en-IN" sz="1200" baseline="0"/>
                  <a:t> charges</a:t>
                </a:r>
                <a:endParaRPr lang="en-IN" sz="1200"/>
              </a:p>
            </c:rich>
          </c:tx>
          <c:layout>
            <c:manualLayout>
              <c:xMode val="edge"/>
              <c:yMode val="edge"/>
              <c:x val="4.7783770861659379E-2"/>
              <c:y val="0.3555597512970495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8679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4F187B-1BA9-464D-9CF7-D65DF256898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AA3AC4-662D-4EEE-81F8-66CA2D1A5E16}">
      <dgm:prSet/>
      <dgm:spPr/>
      <dgm:t>
        <a:bodyPr/>
        <a:lstStyle/>
        <a:p>
          <a:r>
            <a:rPr lang="en-US"/>
            <a:t>Introduction</a:t>
          </a:r>
        </a:p>
      </dgm:t>
    </dgm:pt>
    <dgm:pt modelId="{34D0CF0B-DEEC-4D8A-9CE8-5ED121FDECF0}" type="parTrans" cxnId="{AAB2D072-B9D2-4CF3-8563-97F76D46F1C3}">
      <dgm:prSet/>
      <dgm:spPr/>
      <dgm:t>
        <a:bodyPr/>
        <a:lstStyle/>
        <a:p>
          <a:endParaRPr lang="en-US"/>
        </a:p>
      </dgm:t>
    </dgm:pt>
    <dgm:pt modelId="{DEE7C79B-5EC2-42F9-924F-B1BC57441396}" type="sibTrans" cxnId="{AAB2D072-B9D2-4CF3-8563-97F76D46F1C3}">
      <dgm:prSet/>
      <dgm:spPr/>
      <dgm:t>
        <a:bodyPr/>
        <a:lstStyle/>
        <a:p>
          <a:endParaRPr lang="en-US"/>
        </a:p>
      </dgm:t>
    </dgm:pt>
    <dgm:pt modelId="{998B4334-5B7E-4405-912D-70ED146B9118}">
      <dgm:prSet/>
      <dgm:spPr/>
      <dgm:t>
        <a:bodyPr/>
        <a:lstStyle/>
        <a:p>
          <a:r>
            <a:rPr lang="en-US"/>
            <a:t>Need for the study</a:t>
          </a:r>
        </a:p>
      </dgm:t>
    </dgm:pt>
    <dgm:pt modelId="{9673AC2A-91AC-4C58-8AFF-45F3FBEE2995}" type="parTrans" cxnId="{988D1A45-2ADE-45A2-9BD5-A8CF9E3233D9}">
      <dgm:prSet/>
      <dgm:spPr/>
      <dgm:t>
        <a:bodyPr/>
        <a:lstStyle/>
        <a:p>
          <a:endParaRPr lang="en-US"/>
        </a:p>
      </dgm:t>
    </dgm:pt>
    <dgm:pt modelId="{83F548DF-F983-4982-A45C-B553B0CC4B53}" type="sibTrans" cxnId="{988D1A45-2ADE-45A2-9BD5-A8CF9E3233D9}">
      <dgm:prSet/>
      <dgm:spPr/>
      <dgm:t>
        <a:bodyPr/>
        <a:lstStyle/>
        <a:p>
          <a:endParaRPr lang="en-US"/>
        </a:p>
      </dgm:t>
    </dgm:pt>
    <dgm:pt modelId="{D38DDAEF-F5FA-4445-BBA7-47E0A1B6297D}">
      <dgm:prSet/>
      <dgm:spPr/>
      <dgm:t>
        <a:bodyPr/>
        <a:lstStyle/>
        <a:p>
          <a:r>
            <a:rPr lang="en-US"/>
            <a:t>Objectives &amp; scope</a:t>
          </a:r>
        </a:p>
      </dgm:t>
    </dgm:pt>
    <dgm:pt modelId="{221172FE-5321-4D80-93F8-BEFA014BDE3F}" type="parTrans" cxnId="{A308849C-1B4A-4B81-88D6-81DC1BA25D36}">
      <dgm:prSet/>
      <dgm:spPr/>
      <dgm:t>
        <a:bodyPr/>
        <a:lstStyle/>
        <a:p>
          <a:endParaRPr lang="en-US"/>
        </a:p>
      </dgm:t>
    </dgm:pt>
    <dgm:pt modelId="{732519D3-7ACD-4786-B248-2A7E27A6CC59}" type="sibTrans" cxnId="{A308849C-1B4A-4B81-88D6-81DC1BA25D36}">
      <dgm:prSet/>
      <dgm:spPr/>
      <dgm:t>
        <a:bodyPr/>
        <a:lstStyle/>
        <a:p>
          <a:endParaRPr lang="en-US"/>
        </a:p>
      </dgm:t>
    </dgm:pt>
    <dgm:pt modelId="{EB9BB6FB-F69B-4CFC-8451-F4F283D46859}">
      <dgm:prSet/>
      <dgm:spPr/>
      <dgm:t>
        <a:bodyPr/>
        <a:lstStyle/>
        <a:p>
          <a:r>
            <a:rPr lang="en-US"/>
            <a:t>Methodology</a:t>
          </a:r>
        </a:p>
      </dgm:t>
    </dgm:pt>
    <dgm:pt modelId="{28EACAC5-95DA-4807-9ED3-0DE7B5C6235C}" type="parTrans" cxnId="{76C75BAC-0CAA-4C05-B165-5BD5268C07A7}">
      <dgm:prSet/>
      <dgm:spPr/>
      <dgm:t>
        <a:bodyPr/>
        <a:lstStyle/>
        <a:p>
          <a:endParaRPr lang="en-US"/>
        </a:p>
      </dgm:t>
    </dgm:pt>
    <dgm:pt modelId="{2FACA118-92DA-44C5-9656-432D355B6930}" type="sibTrans" cxnId="{76C75BAC-0CAA-4C05-B165-5BD5268C07A7}">
      <dgm:prSet/>
      <dgm:spPr/>
      <dgm:t>
        <a:bodyPr/>
        <a:lstStyle/>
        <a:p>
          <a:endParaRPr lang="en-US"/>
        </a:p>
      </dgm:t>
    </dgm:pt>
    <dgm:pt modelId="{2383552B-B603-410C-A71C-857938F77500}">
      <dgm:prSet/>
      <dgm:spPr/>
      <dgm:t>
        <a:bodyPr/>
        <a:lstStyle/>
        <a:p>
          <a:r>
            <a:rPr lang="en-US"/>
            <a:t>Data collection</a:t>
          </a:r>
        </a:p>
      </dgm:t>
    </dgm:pt>
    <dgm:pt modelId="{BC69F533-55D4-4073-B5B2-3D75AD590F7B}" type="parTrans" cxnId="{54625574-C171-4D34-9771-0F84AE557634}">
      <dgm:prSet/>
      <dgm:spPr/>
      <dgm:t>
        <a:bodyPr/>
        <a:lstStyle/>
        <a:p>
          <a:endParaRPr lang="en-US"/>
        </a:p>
      </dgm:t>
    </dgm:pt>
    <dgm:pt modelId="{F139D46B-182F-4496-94B5-AA182363138D}" type="sibTrans" cxnId="{54625574-C171-4D34-9771-0F84AE557634}">
      <dgm:prSet/>
      <dgm:spPr/>
      <dgm:t>
        <a:bodyPr/>
        <a:lstStyle/>
        <a:p>
          <a:endParaRPr lang="en-US"/>
        </a:p>
      </dgm:t>
    </dgm:pt>
    <dgm:pt modelId="{9969BABC-305A-4ABB-8BD9-5BC735ED44B1}">
      <dgm:prSet/>
      <dgm:spPr/>
      <dgm:t>
        <a:bodyPr/>
        <a:lstStyle/>
        <a:p>
          <a:r>
            <a:rPr lang="en-US"/>
            <a:t>Works to be done</a:t>
          </a:r>
        </a:p>
      </dgm:t>
    </dgm:pt>
    <dgm:pt modelId="{E0F2C296-EA72-4864-8980-680D673BF8EE}" type="parTrans" cxnId="{9C710F18-8F3D-4065-A343-26C22CA8DEEA}">
      <dgm:prSet/>
      <dgm:spPr/>
      <dgm:t>
        <a:bodyPr/>
        <a:lstStyle/>
        <a:p>
          <a:endParaRPr lang="en-US"/>
        </a:p>
      </dgm:t>
    </dgm:pt>
    <dgm:pt modelId="{F4A10F5F-291A-4D80-9554-E8920394B999}" type="sibTrans" cxnId="{9C710F18-8F3D-4065-A343-26C22CA8DEEA}">
      <dgm:prSet/>
      <dgm:spPr/>
      <dgm:t>
        <a:bodyPr/>
        <a:lstStyle/>
        <a:p>
          <a:endParaRPr lang="en-US"/>
        </a:p>
      </dgm:t>
    </dgm:pt>
    <dgm:pt modelId="{EFEB95C4-4D48-4934-9D80-71E3177E046C}">
      <dgm:prSet/>
      <dgm:spPr/>
      <dgm:t>
        <a:bodyPr/>
        <a:lstStyle/>
        <a:p>
          <a:r>
            <a:rPr lang="en-US"/>
            <a:t>Financial details</a:t>
          </a:r>
        </a:p>
      </dgm:t>
    </dgm:pt>
    <dgm:pt modelId="{61621100-71A7-458A-848A-4D775EE9B519}" type="parTrans" cxnId="{95F4DFD5-244C-4C3C-8E5D-DBAD0593D2AF}">
      <dgm:prSet/>
      <dgm:spPr/>
      <dgm:t>
        <a:bodyPr/>
        <a:lstStyle/>
        <a:p>
          <a:endParaRPr lang="en-US"/>
        </a:p>
      </dgm:t>
    </dgm:pt>
    <dgm:pt modelId="{CC9CC410-345A-45E7-863E-7CB63EE16BDB}" type="sibTrans" cxnId="{95F4DFD5-244C-4C3C-8E5D-DBAD0593D2AF}">
      <dgm:prSet/>
      <dgm:spPr/>
      <dgm:t>
        <a:bodyPr/>
        <a:lstStyle/>
        <a:p>
          <a:endParaRPr lang="en-US"/>
        </a:p>
      </dgm:t>
    </dgm:pt>
    <dgm:pt modelId="{5BD99160-C195-4F23-9A15-B3C78D263A31}">
      <dgm:prSet/>
      <dgm:spPr/>
      <dgm:t>
        <a:bodyPr/>
        <a:lstStyle/>
        <a:p>
          <a:r>
            <a:rPr lang="en-US"/>
            <a:t>Task and Time schedule</a:t>
          </a:r>
        </a:p>
      </dgm:t>
    </dgm:pt>
    <dgm:pt modelId="{234F3B68-43C2-46AF-80F6-86D23C2EAFB4}" type="parTrans" cxnId="{B4D6A3A7-CA64-47E0-AB01-7F4318C81CA0}">
      <dgm:prSet/>
      <dgm:spPr/>
      <dgm:t>
        <a:bodyPr/>
        <a:lstStyle/>
        <a:p>
          <a:endParaRPr lang="en-US"/>
        </a:p>
      </dgm:t>
    </dgm:pt>
    <dgm:pt modelId="{EB0AA971-8A78-4C60-A7A6-22DF339161BE}" type="sibTrans" cxnId="{B4D6A3A7-CA64-47E0-AB01-7F4318C81CA0}">
      <dgm:prSet/>
      <dgm:spPr/>
      <dgm:t>
        <a:bodyPr/>
        <a:lstStyle/>
        <a:p>
          <a:endParaRPr lang="en-US"/>
        </a:p>
      </dgm:t>
    </dgm:pt>
    <dgm:pt modelId="{F1EA0F8A-A718-45FD-A88F-BF380AA71ADA}">
      <dgm:prSet/>
      <dgm:spPr/>
      <dgm:t>
        <a:bodyPr/>
        <a:lstStyle/>
        <a:p>
          <a:r>
            <a:rPr lang="en-US"/>
            <a:t>References</a:t>
          </a:r>
        </a:p>
      </dgm:t>
    </dgm:pt>
    <dgm:pt modelId="{0183F58B-E2F8-472D-A7B7-2C319025F381}" type="parTrans" cxnId="{0827EB76-8349-41F3-BE11-A783DD941A88}">
      <dgm:prSet/>
      <dgm:spPr/>
      <dgm:t>
        <a:bodyPr/>
        <a:lstStyle/>
        <a:p>
          <a:endParaRPr lang="en-US"/>
        </a:p>
      </dgm:t>
    </dgm:pt>
    <dgm:pt modelId="{3FCBE677-9D8B-400F-BA21-9DA0EEED3080}" type="sibTrans" cxnId="{0827EB76-8349-41F3-BE11-A783DD941A88}">
      <dgm:prSet/>
      <dgm:spPr/>
      <dgm:t>
        <a:bodyPr/>
        <a:lstStyle/>
        <a:p>
          <a:endParaRPr lang="en-US"/>
        </a:p>
      </dgm:t>
    </dgm:pt>
    <dgm:pt modelId="{F2453364-0930-4D02-B628-E673E6A6309C}" type="pres">
      <dgm:prSet presAssocID="{704F187B-1BA9-464D-9CF7-D65DF2568982}" presName="vert0" presStyleCnt="0">
        <dgm:presLayoutVars>
          <dgm:dir/>
          <dgm:animOne val="branch"/>
          <dgm:animLvl val="lvl"/>
        </dgm:presLayoutVars>
      </dgm:prSet>
      <dgm:spPr/>
    </dgm:pt>
    <dgm:pt modelId="{EDD27476-0572-4D8D-AF0C-D0A2E0C1B2B0}" type="pres">
      <dgm:prSet presAssocID="{47AA3AC4-662D-4EEE-81F8-66CA2D1A5E16}" presName="thickLine" presStyleLbl="alignNode1" presStyleIdx="0" presStyleCnt="9"/>
      <dgm:spPr/>
    </dgm:pt>
    <dgm:pt modelId="{695075F9-FB91-41F9-AFB3-6C7F6B333EAB}" type="pres">
      <dgm:prSet presAssocID="{47AA3AC4-662D-4EEE-81F8-66CA2D1A5E16}" presName="horz1" presStyleCnt="0"/>
      <dgm:spPr/>
    </dgm:pt>
    <dgm:pt modelId="{760CC838-BFD7-4CBE-8A74-0F52BF0F47F5}" type="pres">
      <dgm:prSet presAssocID="{47AA3AC4-662D-4EEE-81F8-66CA2D1A5E16}" presName="tx1" presStyleLbl="revTx" presStyleIdx="0" presStyleCnt="9"/>
      <dgm:spPr/>
    </dgm:pt>
    <dgm:pt modelId="{F43E4EE2-A218-4D71-ACA3-14FEAA631368}" type="pres">
      <dgm:prSet presAssocID="{47AA3AC4-662D-4EEE-81F8-66CA2D1A5E16}" presName="vert1" presStyleCnt="0"/>
      <dgm:spPr/>
    </dgm:pt>
    <dgm:pt modelId="{65266D95-9AD2-4B92-B73D-1EF6BAEDF278}" type="pres">
      <dgm:prSet presAssocID="{998B4334-5B7E-4405-912D-70ED146B9118}" presName="thickLine" presStyleLbl="alignNode1" presStyleIdx="1" presStyleCnt="9"/>
      <dgm:spPr/>
    </dgm:pt>
    <dgm:pt modelId="{E72FFD13-3AF0-4C59-B868-4AD8E0A2A126}" type="pres">
      <dgm:prSet presAssocID="{998B4334-5B7E-4405-912D-70ED146B9118}" presName="horz1" presStyleCnt="0"/>
      <dgm:spPr/>
    </dgm:pt>
    <dgm:pt modelId="{E8C1C0BA-ED0C-4373-AA4E-0DA154873749}" type="pres">
      <dgm:prSet presAssocID="{998B4334-5B7E-4405-912D-70ED146B9118}" presName="tx1" presStyleLbl="revTx" presStyleIdx="1" presStyleCnt="9"/>
      <dgm:spPr/>
    </dgm:pt>
    <dgm:pt modelId="{D4A99652-073C-44D5-B047-7D2438F00752}" type="pres">
      <dgm:prSet presAssocID="{998B4334-5B7E-4405-912D-70ED146B9118}" presName="vert1" presStyleCnt="0"/>
      <dgm:spPr/>
    </dgm:pt>
    <dgm:pt modelId="{AA5DB983-EBF3-428C-BD73-B359F25D6BAB}" type="pres">
      <dgm:prSet presAssocID="{D38DDAEF-F5FA-4445-BBA7-47E0A1B6297D}" presName="thickLine" presStyleLbl="alignNode1" presStyleIdx="2" presStyleCnt="9"/>
      <dgm:spPr/>
    </dgm:pt>
    <dgm:pt modelId="{E6C24F0E-2C41-4C33-86E7-EF6A7FDF0ECB}" type="pres">
      <dgm:prSet presAssocID="{D38DDAEF-F5FA-4445-BBA7-47E0A1B6297D}" presName="horz1" presStyleCnt="0"/>
      <dgm:spPr/>
    </dgm:pt>
    <dgm:pt modelId="{273CA411-F40A-44C3-BF0D-536937E15D61}" type="pres">
      <dgm:prSet presAssocID="{D38DDAEF-F5FA-4445-BBA7-47E0A1B6297D}" presName="tx1" presStyleLbl="revTx" presStyleIdx="2" presStyleCnt="9"/>
      <dgm:spPr/>
    </dgm:pt>
    <dgm:pt modelId="{27FE0ABB-2B43-4F24-B3AE-B8475E5A24E7}" type="pres">
      <dgm:prSet presAssocID="{D38DDAEF-F5FA-4445-BBA7-47E0A1B6297D}" presName="vert1" presStyleCnt="0"/>
      <dgm:spPr/>
    </dgm:pt>
    <dgm:pt modelId="{29804E7E-D0B3-45DF-84CC-CF7F9DECB185}" type="pres">
      <dgm:prSet presAssocID="{EB9BB6FB-F69B-4CFC-8451-F4F283D46859}" presName="thickLine" presStyleLbl="alignNode1" presStyleIdx="3" presStyleCnt="9"/>
      <dgm:spPr/>
    </dgm:pt>
    <dgm:pt modelId="{80FF187E-4EC4-44A4-BD91-6A15535971F9}" type="pres">
      <dgm:prSet presAssocID="{EB9BB6FB-F69B-4CFC-8451-F4F283D46859}" presName="horz1" presStyleCnt="0"/>
      <dgm:spPr/>
    </dgm:pt>
    <dgm:pt modelId="{34CF7CEA-877F-4769-B1B6-6B4FA9BDD4C0}" type="pres">
      <dgm:prSet presAssocID="{EB9BB6FB-F69B-4CFC-8451-F4F283D46859}" presName="tx1" presStyleLbl="revTx" presStyleIdx="3" presStyleCnt="9"/>
      <dgm:spPr/>
    </dgm:pt>
    <dgm:pt modelId="{23BBA789-8907-4105-9CF3-196706A600F8}" type="pres">
      <dgm:prSet presAssocID="{EB9BB6FB-F69B-4CFC-8451-F4F283D46859}" presName="vert1" presStyleCnt="0"/>
      <dgm:spPr/>
    </dgm:pt>
    <dgm:pt modelId="{C4F8C5BC-A803-4698-8182-902D2EAC2471}" type="pres">
      <dgm:prSet presAssocID="{2383552B-B603-410C-A71C-857938F77500}" presName="thickLine" presStyleLbl="alignNode1" presStyleIdx="4" presStyleCnt="9"/>
      <dgm:spPr/>
    </dgm:pt>
    <dgm:pt modelId="{2D7C28D5-D6C3-45D1-BF49-CC5BEAD8B365}" type="pres">
      <dgm:prSet presAssocID="{2383552B-B603-410C-A71C-857938F77500}" presName="horz1" presStyleCnt="0"/>
      <dgm:spPr/>
    </dgm:pt>
    <dgm:pt modelId="{8F36BB8C-1C2A-47D1-B9EB-0CAC0845D7CA}" type="pres">
      <dgm:prSet presAssocID="{2383552B-B603-410C-A71C-857938F77500}" presName="tx1" presStyleLbl="revTx" presStyleIdx="4" presStyleCnt="9"/>
      <dgm:spPr/>
    </dgm:pt>
    <dgm:pt modelId="{76CEED3E-6515-4D97-8D8B-37E1260FB600}" type="pres">
      <dgm:prSet presAssocID="{2383552B-B603-410C-A71C-857938F77500}" presName="vert1" presStyleCnt="0"/>
      <dgm:spPr/>
    </dgm:pt>
    <dgm:pt modelId="{8ED3CBFF-AEF0-499F-9B14-60B29DD45B25}" type="pres">
      <dgm:prSet presAssocID="{9969BABC-305A-4ABB-8BD9-5BC735ED44B1}" presName="thickLine" presStyleLbl="alignNode1" presStyleIdx="5" presStyleCnt="9"/>
      <dgm:spPr/>
    </dgm:pt>
    <dgm:pt modelId="{34641C0B-C9FD-4485-A57A-28A773AD7CA6}" type="pres">
      <dgm:prSet presAssocID="{9969BABC-305A-4ABB-8BD9-5BC735ED44B1}" presName="horz1" presStyleCnt="0"/>
      <dgm:spPr/>
    </dgm:pt>
    <dgm:pt modelId="{2FDBB3D3-45FB-4EFC-8A48-323ED164CD0B}" type="pres">
      <dgm:prSet presAssocID="{9969BABC-305A-4ABB-8BD9-5BC735ED44B1}" presName="tx1" presStyleLbl="revTx" presStyleIdx="5" presStyleCnt="9"/>
      <dgm:spPr/>
    </dgm:pt>
    <dgm:pt modelId="{D740FE84-291B-48EE-B110-58CB457BBAA3}" type="pres">
      <dgm:prSet presAssocID="{9969BABC-305A-4ABB-8BD9-5BC735ED44B1}" presName="vert1" presStyleCnt="0"/>
      <dgm:spPr/>
    </dgm:pt>
    <dgm:pt modelId="{F5FBAE72-CCA8-430D-8783-BA2B0681C42B}" type="pres">
      <dgm:prSet presAssocID="{EFEB95C4-4D48-4934-9D80-71E3177E046C}" presName="thickLine" presStyleLbl="alignNode1" presStyleIdx="6" presStyleCnt="9"/>
      <dgm:spPr/>
    </dgm:pt>
    <dgm:pt modelId="{83D89967-5EFE-4A23-B8DC-6F0C23F7B5D7}" type="pres">
      <dgm:prSet presAssocID="{EFEB95C4-4D48-4934-9D80-71E3177E046C}" presName="horz1" presStyleCnt="0"/>
      <dgm:spPr/>
    </dgm:pt>
    <dgm:pt modelId="{0BC68E33-4D60-47D9-94AA-94DD720401A6}" type="pres">
      <dgm:prSet presAssocID="{EFEB95C4-4D48-4934-9D80-71E3177E046C}" presName="tx1" presStyleLbl="revTx" presStyleIdx="6" presStyleCnt="9"/>
      <dgm:spPr/>
    </dgm:pt>
    <dgm:pt modelId="{A577191C-2662-41C9-9FDC-1BC7A071B3EB}" type="pres">
      <dgm:prSet presAssocID="{EFEB95C4-4D48-4934-9D80-71E3177E046C}" presName="vert1" presStyleCnt="0"/>
      <dgm:spPr/>
    </dgm:pt>
    <dgm:pt modelId="{588068B4-01FE-4A20-AF28-1CAA6D626260}" type="pres">
      <dgm:prSet presAssocID="{5BD99160-C195-4F23-9A15-B3C78D263A31}" presName="thickLine" presStyleLbl="alignNode1" presStyleIdx="7" presStyleCnt="9"/>
      <dgm:spPr/>
    </dgm:pt>
    <dgm:pt modelId="{8CBB5903-D54E-4842-B171-070F46992F18}" type="pres">
      <dgm:prSet presAssocID="{5BD99160-C195-4F23-9A15-B3C78D263A31}" presName="horz1" presStyleCnt="0"/>
      <dgm:spPr/>
    </dgm:pt>
    <dgm:pt modelId="{8C4708B1-4293-40CB-A711-545FEE76DCCB}" type="pres">
      <dgm:prSet presAssocID="{5BD99160-C195-4F23-9A15-B3C78D263A31}" presName="tx1" presStyleLbl="revTx" presStyleIdx="7" presStyleCnt="9"/>
      <dgm:spPr/>
    </dgm:pt>
    <dgm:pt modelId="{2252AC8D-7552-4696-84A5-33E17BDC6B57}" type="pres">
      <dgm:prSet presAssocID="{5BD99160-C195-4F23-9A15-B3C78D263A31}" presName="vert1" presStyleCnt="0"/>
      <dgm:spPr/>
    </dgm:pt>
    <dgm:pt modelId="{1CCE3609-90BA-4F43-AB4A-A97646488E02}" type="pres">
      <dgm:prSet presAssocID="{F1EA0F8A-A718-45FD-A88F-BF380AA71ADA}" presName="thickLine" presStyleLbl="alignNode1" presStyleIdx="8" presStyleCnt="9"/>
      <dgm:spPr/>
    </dgm:pt>
    <dgm:pt modelId="{8266F42D-2836-48CE-9209-664EA2C8E751}" type="pres">
      <dgm:prSet presAssocID="{F1EA0F8A-A718-45FD-A88F-BF380AA71ADA}" presName="horz1" presStyleCnt="0"/>
      <dgm:spPr/>
    </dgm:pt>
    <dgm:pt modelId="{DDA6D32E-C74C-4322-AA94-DF6FCF5CDF7C}" type="pres">
      <dgm:prSet presAssocID="{F1EA0F8A-A718-45FD-A88F-BF380AA71ADA}" presName="tx1" presStyleLbl="revTx" presStyleIdx="8" presStyleCnt="9"/>
      <dgm:spPr/>
    </dgm:pt>
    <dgm:pt modelId="{C2B462EA-80C8-43A0-B95D-D9E3F20933FF}" type="pres">
      <dgm:prSet presAssocID="{F1EA0F8A-A718-45FD-A88F-BF380AA71ADA}" presName="vert1" presStyleCnt="0"/>
      <dgm:spPr/>
    </dgm:pt>
  </dgm:ptLst>
  <dgm:cxnLst>
    <dgm:cxn modelId="{9C710F18-8F3D-4065-A343-26C22CA8DEEA}" srcId="{704F187B-1BA9-464D-9CF7-D65DF2568982}" destId="{9969BABC-305A-4ABB-8BD9-5BC735ED44B1}" srcOrd="5" destOrd="0" parTransId="{E0F2C296-EA72-4864-8980-680D673BF8EE}" sibTransId="{F4A10F5F-291A-4D80-9554-E8920394B999}"/>
    <dgm:cxn modelId="{54888923-A76D-4EFB-943E-F7D26A0B1591}" type="presOf" srcId="{9969BABC-305A-4ABB-8BD9-5BC735ED44B1}" destId="{2FDBB3D3-45FB-4EFC-8A48-323ED164CD0B}" srcOrd="0" destOrd="0" presId="urn:microsoft.com/office/officeart/2008/layout/LinedList"/>
    <dgm:cxn modelId="{DA7A6629-345D-4D95-A8B0-A0BF9DD391C6}" type="presOf" srcId="{998B4334-5B7E-4405-912D-70ED146B9118}" destId="{E8C1C0BA-ED0C-4373-AA4E-0DA154873749}" srcOrd="0" destOrd="0" presId="urn:microsoft.com/office/officeart/2008/layout/LinedList"/>
    <dgm:cxn modelId="{1202085D-6054-4AB3-9D48-EA643AA00326}" type="presOf" srcId="{EFEB95C4-4D48-4934-9D80-71E3177E046C}" destId="{0BC68E33-4D60-47D9-94AA-94DD720401A6}" srcOrd="0" destOrd="0" presId="urn:microsoft.com/office/officeart/2008/layout/LinedList"/>
    <dgm:cxn modelId="{FAA2E964-7966-4DCD-B739-08ECE2FC2FA3}" type="presOf" srcId="{704F187B-1BA9-464D-9CF7-D65DF2568982}" destId="{F2453364-0930-4D02-B628-E673E6A6309C}" srcOrd="0" destOrd="0" presId="urn:microsoft.com/office/officeart/2008/layout/LinedList"/>
    <dgm:cxn modelId="{988D1A45-2ADE-45A2-9BD5-A8CF9E3233D9}" srcId="{704F187B-1BA9-464D-9CF7-D65DF2568982}" destId="{998B4334-5B7E-4405-912D-70ED146B9118}" srcOrd="1" destOrd="0" parTransId="{9673AC2A-91AC-4C58-8AFF-45F3FBEE2995}" sibTransId="{83F548DF-F983-4982-A45C-B553B0CC4B53}"/>
    <dgm:cxn modelId="{AAB2D072-B9D2-4CF3-8563-97F76D46F1C3}" srcId="{704F187B-1BA9-464D-9CF7-D65DF2568982}" destId="{47AA3AC4-662D-4EEE-81F8-66CA2D1A5E16}" srcOrd="0" destOrd="0" parTransId="{34D0CF0B-DEEC-4D8A-9CE8-5ED121FDECF0}" sibTransId="{DEE7C79B-5EC2-42F9-924F-B1BC57441396}"/>
    <dgm:cxn modelId="{54625574-C171-4D34-9771-0F84AE557634}" srcId="{704F187B-1BA9-464D-9CF7-D65DF2568982}" destId="{2383552B-B603-410C-A71C-857938F77500}" srcOrd="4" destOrd="0" parTransId="{BC69F533-55D4-4073-B5B2-3D75AD590F7B}" sibTransId="{F139D46B-182F-4496-94B5-AA182363138D}"/>
    <dgm:cxn modelId="{99640076-EE5D-4368-AF3F-6A044D91580D}" type="presOf" srcId="{F1EA0F8A-A718-45FD-A88F-BF380AA71ADA}" destId="{DDA6D32E-C74C-4322-AA94-DF6FCF5CDF7C}" srcOrd="0" destOrd="0" presId="urn:microsoft.com/office/officeart/2008/layout/LinedList"/>
    <dgm:cxn modelId="{7433B356-0680-4961-AB47-0647F312CC55}" type="presOf" srcId="{EB9BB6FB-F69B-4CFC-8451-F4F283D46859}" destId="{34CF7CEA-877F-4769-B1B6-6B4FA9BDD4C0}" srcOrd="0" destOrd="0" presId="urn:microsoft.com/office/officeart/2008/layout/LinedList"/>
    <dgm:cxn modelId="{0827EB76-8349-41F3-BE11-A783DD941A88}" srcId="{704F187B-1BA9-464D-9CF7-D65DF2568982}" destId="{F1EA0F8A-A718-45FD-A88F-BF380AA71ADA}" srcOrd="8" destOrd="0" parTransId="{0183F58B-E2F8-472D-A7B7-2C319025F381}" sibTransId="{3FCBE677-9D8B-400F-BA21-9DA0EEED3080}"/>
    <dgm:cxn modelId="{DB21728F-D61E-4DC4-B53E-5B87849452BA}" type="presOf" srcId="{2383552B-B603-410C-A71C-857938F77500}" destId="{8F36BB8C-1C2A-47D1-B9EB-0CAC0845D7CA}" srcOrd="0" destOrd="0" presId="urn:microsoft.com/office/officeart/2008/layout/LinedList"/>
    <dgm:cxn modelId="{A308849C-1B4A-4B81-88D6-81DC1BA25D36}" srcId="{704F187B-1BA9-464D-9CF7-D65DF2568982}" destId="{D38DDAEF-F5FA-4445-BBA7-47E0A1B6297D}" srcOrd="2" destOrd="0" parTransId="{221172FE-5321-4D80-93F8-BEFA014BDE3F}" sibTransId="{732519D3-7ACD-4786-B248-2A7E27A6CC59}"/>
    <dgm:cxn modelId="{91004BA0-8AA7-4DF4-9E10-5FD4FAA01EB9}" type="presOf" srcId="{47AA3AC4-662D-4EEE-81F8-66CA2D1A5E16}" destId="{760CC838-BFD7-4CBE-8A74-0F52BF0F47F5}" srcOrd="0" destOrd="0" presId="urn:microsoft.com/office/officeart/2008/layout/LinedList"/>
    <dgm:cxn modelId="{B4D6A3A7-CA64-47E0-AB01-7F4318C81CA0}" srcId="{704F187B-1BA9-464D-9CF7-D65DF2568982}" destId="{5BD99160-C195-4F23-9A15-B3C78D263A31}" srcOrd="7" destOrd="0" parTransId="{234F3B68-43C2-46AF-80F6-86D23C2EAFB4}" sibTransId="{EB0AA971-8A78-4C60-A7A6-22DF339161BE}"/>
    <dgm:cxn modelId="{76C75BAC-0CAA-4C05-B165-5BD5268C07A7}" srcId="{704F187B-1BA9-464D-9CF7-D65DF2568982}" destId="{EB9BB6FB-F69B-4CFC-8451-F4F283D46859}" srcOrd="3" destOrd="0" parTransId="{28EACAC5-95DA-4807-9ED3-0DE7B5C6235C}" sibTransId="{2FACA118-92DA-44C5-9656-432D355B6930}"/>
    <dgm:cxn modelId="{95F4DFD5-244C-4C3C-8E5D-DBAD0593D2AF}" srcId="{704F187B-1BA9-464D-9CF7-D65DF2568982}" destId="{EFEB95C4-4D48-4934-9D80-71E3177E046C}" srcOrd="6" destOrd="0" parTransId="{61621100-71A7-458A-848A-4D775EE9B519}" sibTransId="{CC9CC410-345A-45E7-863E-7CB63EE16BDB}"/>
    <dgm:cxn modelId="{8F9D7CDB-20C9-4660-BFFB-7699EA39B442}" type="presOf" srcId="{D38DDAEF-F5FA-4445-BBA7-47E0A1B6297D}" destId="{273CA411-F40A-44C3-BF0D-536937E15D61}" srcOrd="0" destOrd="0" presId="urn:microsoft.com/office/officeart/2008/layout/LinedList"/>
    <dgm:cxn modelId="{4B696AE8-70AD-459D-8785-89D9564525B6}" type="presOf" srcId="{5BD99160-C195-4F23-9A15-B3C78D263A31}" destId="{8C4708B1-4293-40CB-A711-545FEE76DCCB}" srcOrd="0" destOrd="0" presId="urn:microsoft.com/office/officeart/2008/layout/LinedList"/>
    <dgm:cxn modelId="{560558FA-FE46-42DE-A5CE-6E368AA5B591}" type="presParOf" srcId="{F2453364-0930-4D02-B628-E673E6A6309C}" destId="{EDD27476-0572-4D8D-AF0C-D0A2E0C1B2B0}" srcOrd="0" destOrd="0" presId="urn:microsoft.com/office/officeart/2008/layout/LinedList"/>
    <dgm:cxn modelId="{89139EF5-F67C-4DB1-B0E0-3E89A093FB1E}" type="presParOf" srcId="{F2453364-0930-4D02-B628-E673E6A6309C}" destId="{695075F9-FB91-41F9-AFB3-6C7F6B333EAB}" srcOrd="1" destOrd="0" presId="urn:microsoft.com/office/officeart/2008/layout/LinedList"/>
    <dgm:cxn modelId="{2E448FC0-4D1C-415D-A8AA-A65CF9F0824D}" type="presParOf" srcId="{695075F9-FB91-41F9-AFB3-6C7F6B333EAB}" destId="{760CC838-BFD7-4CBE-8A74-0F52BF0F47F5}" srcOrd="0" destOrd="0" presId="urn:microsoft.com/office/officeart/2008/layout/LinedList"/>
    <dgm:cxn modelId="{0075FE6E-7614-44EB-9A76-A23E5A5D8F05}" type="presParOf" srcId="{695075F9-FB91-41F9-AFB3-6C7F6B333EAB}" destId="{F43E4EE2-A218-4D71-ACA3-14FEAA631368}" srcOrd="1" destOrd="0" presId="urn:microsoft.com/office/officeart/2008/layout/LinedList"/>
    <dgm:cxn modelId="{628ABF16-5B52-4DB5-8D8F-E1A202058FB3}" type="presParOf" srcId="{F2453364-0930-4D02-B628-E673E6A6309C}" destId="{65266D95-9AD2-4B92-B73D-1EF6BAEDF278}" srcOrd="2" destOrd="0" presId="urn:microsoft.com/office/officeart/2008/layout/LinedList"/>
    <dgm:cxn modelId="{815B0B25-0CDB-4672-9151-52A842203803}" type="presParOf" srcId="{F2453364-0930-4D02-B628-E673E6A6309C}" destId="{E72FFD13-3AF0-4C59-B868-4AD8E0A2A126}" srcOrd="3" destOrd="0" presId="urn:microsoft.com/office/officeart/2008/layout/LinedList"/>
    <dgm:cxn modelId="{742ADF6B-DD4C-4D28-8A5E-2CAA24DD65C3}" type="presParOf" srcId="{E72FFD13-3AF0-4C59-B868-4AD8E0A2A126}" destId="{E8C1C0BA-ED0C-4373-AA4E-0DA154873749}" srcOrd="0" destOrd="0" presId="urn:microsoft.com/office/officeart/2008/layout/LinedList"/>
    <dgm:cxn modelId="{E6C8C137-913C-43A5-94DD-3244932441AD}" type="presParOf" srcId="{E72FFD13-3AF0-4C59-B868-4AD8E0A2A126}" destId="{D4A99652-073C-44D5-B047-7D2438F00752}" srcOrd="1" destOrd="0" presId="urn:microsoft.com/office/officeart/2008/layout/LinedList"/>
    <dgm:cxn modelId="{6D3224C4-4637-4136-AF88-55B32C6E4379}" type="presParOf" srcId="{F2453364-0930-4D02-B628-E673E6A6309C}" destId="{AA5DB983-EBF3-428C-BD73-B359F25D6BAB}" srcOrd="4" destOrd="0" presId="urn:microsoft.com/office/officeart/2008/layout/LinedList"/>
    <dgm:cxn modelId="{3CE58466-D904-4DC6-9942-FE6B85788F68}" type="presParOf" srcId="{F2453364-0930-4D02-B628-E673E6A6309C}" destId="{E6C24F0E-2C41-4C33-86E7-EF6A7FDF0ECB}" srcOrd="5" destOrd="0" presId="urn:microsoft.com/office/officeart/2008/layout/LinedList"/>
    <dgm:cxn modelId="{89B67BA2-9A33-4AA4-8E3D-6E2CF5AE9553}" type="presParOf" srcId="{E6C24F0E-2C41-4C33-86E7-EF6A7FDF0ECB}" destId="{273CA411-F40A-44C3-BF0D-536937E15D61}" srcOrd="0" destOrd="0" presId="urn:microsoft.com/office/officeart/2008/layout/LinedList"/>
    <dgm:cxn modelId="{66BF0510-3478-4402-A865-B71BE1879148}" type="presParOf" srcId="{E6C24F0E-2C41-4C33-86E7-EF6A7FDF0ECB}" destId="{27FE0ABB-2B43-4F24-B3AE-B8475E5A24E7}" srcOrd="1" destOrd="0" presId="urn:microsoft.com/office/officeart/2008/layout/LinedList"/>
    <dgm:cxn modelId="{F6DDE4DC-FDD3-43AE-B8C8-045A63721494}" type="presParOf" srcId="{F2453364-0930-4D02-B628-E673E6A6309C}" destId="{29804E7E-D0B3-45DF-84CC-CF7F9DECB185}" srcOrd="6" destOrd="0" presId="urn:microsoft.com/office/officeart/2008/layout/LinedList"/>
    <dgm:cxn modelId="{69F72186-C55C-4C99-8329-5C0B22E5DCEF}" type="presParOf" srcId="{F2453364-0930-4D02-B628-E673E6A6309C}" destId="{80FF187E-4EC4-44A4-BD91-6A15535971F9}" srcOrd="7" destOrd="0" presId="urn:microsoft.com/office/officeart/2008/layout/LinedList"/>
    <dgm:cxn modelId="{18092C53-B5A7-4409-8807-FB169A0D3D86}" type="presParOf" srcId="{80FF187E-4EC4-44A4-BD91-6A15535971F9}" destId="{34CF7CEA-877F-4769-B1B6-6B4FA9BDD4C0}" srcOrd="0" destOrd="0" presId="urn:microsoft.com/office/officeart/2008/layout/LinedList"/>
    <dgm:cxn modelId="{C2A2378C-FFD6-443B-8558-0D0A930DC834}" type="presParOf" srcId="{80FF187E-4EC4-44A4-BD91-6A15535971F9}" destId="{23BBA789-8907-4105-9CF3-196706A600F8}" srcOrd="1" destOrd="0" presId="urn:microsoft.com/office/officeart/2008/layout/LinedList"/>
    <dgm:cxn modelId="{FFB28597-C635-4B62-B1C0-D09911F8A2F2}" type="presParOf" srcId="{F2453364-0930-4D02-B628-E673E6A6309C}" destId="{C4F8C5BC-A803-4698-8182-902D2EAC2471}" srcOrd="8" destOrd="0" presId="urn:microsoft.com/office/officeart/2008/layout/LinedList"/>
    <dgm:cxn modelId="{37FEE38A-5D29-4378-A5EB-45235B43E699}" type="presParOf" srcId="{F2453364-0930-4D02-B628-E673E6A6309C}" destId="{2D7C28D5-D6C3-45D1-BF49-CC5BEAD8B365}" srcOrd="9" destOrd="0" presId="urn:microsoft.com/office/officeart/2008/layout/LinedList"/>
    <dgm:cxn modelId="{1111549E-A34B-42AB-9BD8-728CD183ABEA}" type="presParOf" srcId="{2D7C28D5-D6C3-45D1-BF49-CC5BEAD8B365}" destId="{8F36BB8C-1C2A-47D1-B9EB-0CAC0845D7CA}" srcOrd="0" destOrd="0" presId="urn:microsoft.com/office/officeart/2008/layout/LinedList"/>
    <dgm:cxn modelId="{DA9702AC-C7B7-4937-A735-242368643FB7}" type="presParOf" srcId="{2D7C28D5-D6C3-45D1-BF49-CC5BEAD8B365}" destId="{76CEED3E-6515-4D97-8D8B-37E1260FB600}" srcOrd="1" destOrd="0" presId="urn:microsoft.com/office/officeart/2008/layout/LinedList"/>
    <dgm:cxn modelId="{9E427A43-8593-45DA-8686-9EDA3BC3FF2E}" type="presParOf" srcId="{F2453364-0930-4D02-B628-E673E6A6309C}" destId="{8ED3CBFF-AEF0-499F-9B14-60B29DD45B25}" srcOrd="10" destOrd="0" presId="urn:microsoft.com/office/officeart/2008/layout/LinedList"/>
    <dgm:cxn modelId="{38A2AAEB-CA6B-49B6-A7B2-F13F3398D4D4}" type="presParOf" srcId="{F2453364-0930-4D02-B628-E673E6A6309C}" destId="{34641C0B-C9FD-4485-A57A-28A773AD7CA6}" srcOrd="11" destOrd="0" presId="urn:microsoft.com/office/officeart/2008/layout/LinedList"/>
    <dgm:cxn modelId="{A6ABD05B-D6CA-4550-B475-82EB1FC7992D}" type="presParOf" srcId="{34641C0B-C9FD-4485-A57A-28A773AD7CA6}" destId="{2FDBB3D3-45FB-4EFC-8A48-323ED164CD0B}" srcOrd="0" destOrd="0" presId="urn:microsoft.com/office/officeart/2008/layout/LinedList"/>
    <dgm:cxn modelId="{058E85EF-73F1-404F-B36D-AD9AA581F98A}" type="presParOf" srcId="{34641C0B-C9FD-4485-A57A-28A773AD7CA6}" destId="{D740FE84-291B-48EE-B110-58CB457BBAA3}" srcOrd="1" destOrd="0" presId="urn:microsoft.com/office/officeart/2008/layout/LinedList"/>
    <dgm:cxn modelId="{44DA8698-6BE2-4006-839B-56AD31BB5B4C}" type="presParOf" srcId="{F2453364-0930-4D02-B628-E673E6A6309C}" destId="{F5FBAE72-CCA8-430D-8783-BA2B0681C42B}" srcOrd="12" destOrd="0" presId="urn:microsoft.com/office/officeart/2008/layout/LinedList"/>
    <dgm:cxn modelId="{1B8C33E2-FF44-4F06-8376-A158112EB7F7}" type="presParOf" srcId="{F2453364-0930-4D02-B628-E673E6A6309C}" destId="{83D89967-5EFE-4A23-B8DC-6F0C23F7B5D7}" srcOrd="13" destOrd="0" presId="urn:microsoft.com/office/officeart/2008/layout/LinedList"/>
    <dgm:cxn modelId="{857C5313-7C88-4C70-8E47-E28862DC5F38}" type="presParOf" srcId="{83D89967-5EFE-4A23-B8DC-6F0C23F7B5D7}" destId="{0BC68E33-4D60-47D9-94AA-94DD720401A6}" srcOrd="0" destOrd="0" presId="urn:microsoft.com/office/officeart/2008/layout/LinedList"/>
    <dgm:cxn modelId="{CC5C58F7-5EA3-4510-8D1D-7E194349F056}" type="presParOf" srcId="{83D89967-5EFE-4A23-B8DC-6F0C23F7B5D7}" destId="{A577191C-2662-41C9-9FDC-1BC7A071B3EB}" srcOrd="1" destOrd="0" presId="urn:microsoft.com/office/officeart/2008/layout/LinedList"/>
    <dgm:cxn modelId="{295D86E1-28BF-4946-A06F-AF739AE895A3}" type="presParOf" srcId="{F2453364-0930-4D02-B628-E673E6A6309C}" destId="{588068B4-01FE-4A20-AF28-1CAA6D626260}" srcOrd="14" destOrd="0" presId="urn:microsoft.com/office/officeart/2008/layout/LinedList"/>
    <dgm:cxn modelId="{60C7F346-BBE8-43AB-B3C8-4D755BE136B5}" type="presParOf" srcId="{F2453364-0930-4D02-B628-E673E6A6309C}" destId="{8CBB5903-D54E-4842-B171-070F46992F18}" srcOrd="15" destOrd="0" presId="urn:microsoft.com/office/officeart/2008/layout/LinedList"/>
    <dgm:cxn modelId="{DCE00691-A4B1-4B0D-8939-8551847E515D}" type="presParOf" srcId="{8CBB5903-D54E-4842-B171-070F46992F18}" destId="{8C4708B1-4293-40CB-A711-545FEE76DCCB}" srcOrd="0" destOrd="0" presId="urn:microsoft.com/office/officeart/2008/layout/LinedList"/>
    <dgm:cxn modelId="{0EBF4403-4945-4C33-8B24-62F2DD220553}" type="presParOf" srcId="{8CBB5903-D54E-4842-B171-070F46992F18}" destId="{2252AC8D-7552-4696-84A5-33E17BDC6B57}" srcOrd="1" destOrd="0" presId="urn:microsoft.com/office/officeart/2008/layout/LinedList"/>
    <dgm:cxn modelId="{70012267-AC25-428B-BC28-DCBDF9F731E7}" type="presParOf" srcId="{F2453364-0930-4D02-B628-E673E6A6309C}" destId="{1CCE3609-90BA-4F43-AB4A-A97646488E02}" srcOrd="16" destOrd="0" presId="urn:microsoft.com/office/officeart/2008/layout/LinedList"/>
    <dgm:cxn modelId="{EC6C12BD-0A75-47AB-A1A9-5231591EFFF8}" type="presParOf" srcId="{F2453364-0930-4D02-B628-E673E6A6309C}" destId="{8266F42D-2836-48CE-9209-664EA2C8E751}" srcOrd="17" destOrd="0" presId="urn:microsoft.com/office/officeart/2008/layout/LinedList"/>
    <dgm:cxn modelId="{7586E25E-85A2-445B-9C18-10D5A49A3858}" type="presParOf" srcId="{8266F42D-2836-48CE-9209-664EA2C8E751}" destId="{DDA6D32E-C74C-4322-AA94-DF6FCF5CDF7C}" srcOrd="0" destOrd="0" presId="urn:microsoft.com/office/officeart/2008/layout/LinedList"/>
    <dgm:cxn modelId="{77F57B11-4A6F-4E95-8253-5ACF342A360C}" type="presParOf" srcId="{8266F42D-2836-48CE-9209-664EA2C8E751}" destId="{C2B462EA-80C8-43A0-B95D-D9E3F20933F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27476-0572-4D8D-AF0C-D0A2E0C1B2B0}">
      <dsp:nvSpPr>
        <dsp:cNvPr id="0" name=""/>
        <dsp:cNvSpPr/>
      </dsp:nvSpPr>
      <dsp:spPr>
        <a:xfrm>
          <a:off x="0" y="616"/>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CC838-BFD7-4CBE-8A74-0F52BF0F47F5}">
      <dsp:nvSpPr>
        <dsp:cNvPr id="0" name=""/>
        <dsp:cNvSpPr/>
      </dsp:nvSpPr>
      <dsp:spPr>
        <a:xfrm>
          <a:off x="0" y="616"/>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Introduction</a:t>
          </a:r>
        </a:p>
      </dsp:txBody>
      <dsp:txXfrm>
        <a:off x="0" y="616"/>
        <a:ext cx="11089940" cy="561294"/>
      </dsp:txXfrm>
    </dsp:sp>
    <dsp:sp modelId="{65266D95-9AD2-4B92-B73D-1EF6BAEDF278}">
      <dsp:nvSpPr>
        <dsp:cNvPr id="0" name=""/>
        <dsp:cNvSpPr/>
      </dsp:nvSpPr>
      <dsp:spPr>
        <a:xfrm>
          <a:off x="0" y="561911"/>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1C0BA-ED0C-4373-AA4E-0DA154873749}">
      <dsp:nvSpPr>
        <dsp:cNvPr id="0" name=""/>
        <dsp:cNvSpPr/>
      </dsp:nvSpPr>
      <dsp:spPr>
        <a:xfrm>
          <a:off x="0" y="561911"/>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Need for the study</a:t>
          </a:r>
        </a:p>
      </dsp:txBody>
      <dsp:txXfrm>
        <a:off x="0" y="561911"/>
        <a:ext cx="11089940" cy="561294"/>
      </dsp:txXfrm>
    </dsp:sp>
    <dsp:sp modelId="{AA5DB983-EBF3-428C-BD73-B359F25D6BAB}">
      <dsp:nvSpPr>
        <dsp:cNvPr id="0" name=""/>
        <dsp:cNvSpPr/>
      </dsp:nvSpPr>
      <dsp:spPr>
        <a:xfrm>
          <a:off x="0" y="1123205"/>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CA411-F40A-44C3-BF0D-536937E15D61}">
      <dsp:nvSpPr>
        <dsp:cNvPr id="0" name=""/>
        <dsp:cNvSpPr/>
      </dsp:nvSpPr>
      <dsp:spPr>
        <a:xfrm>
          <a:off x="0" y="1123205"/>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Objectives &amp; scope</a:t>
          </a:r>
        </a:p>
      </dsp:txBody>
      <dsp:txXfrm>
        <a:off x="0" y="1123205"/>
        <a:ext cx="11089940" cy="561294"/>
      </dsp:txXfrm>
    </dsp:sp>
    <dsp:sp modelId="{29804E7E-D0B3-45DF-84CC-CF7F9DECB185}">
      <dsp:nvSpPr>
        <dsp:cNvPr id="0" name=""/>
        <dsp:cNvSpPr/>
      </dsp:nvSpPr>
      <dsp:spPr>
        <a:xfrm>
          <a:off x="0" y="1684499"/>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F7CEA-877F-4769-B1B6-6B4FA9BDD4C0}">
      <dsp:nvSpPr>
        <dsp:cNvPr id="0" name=""/>
        <dsp:cNvSpPr/>
      </dsp:nvSpPr>
      <dsp:spPr>
        <a:xfrm>
          <a:off x="0" y="1684499"/>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Methodology</a:t>
          </a:r>
        </a:p>
      </dsp:txBody>
      <dsp:txXfrm>
        <a:off x="0" y="1684499"/>
        <a:ext cx="11089940" cy="561294"/>
      </dsp:txXfrm>
    </dsp:sp>
    <dsp:sp modelId="{C4F8C5BC-A803-4698-8182-902D2EAC2471}">
      <dsp:nvSpPr>
        <dsp:cNvPr id="0" name=""/>
        <dsp:cNvSpPr/>
      </dsp:nvSpPr>
      <dsp:spPr>
        <a:xfrm>
          <a:off x="0" y="2245793"/>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6BB8C-1C2A-47D1-B9EB-0CAC0845D7CA}">
      <dsp:nvSpPr>
        <dsp:cNvPr id="0" name=""/>
        <dsp:cNvSpPr/>
      </dsp:nvSpPr>
      <dsp:spPr>
        <a:xfrm>
          <a:off x="0" y="2245793"/>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Data collection</a:t>
          </a:r>
        </a:p>
      </dsp:txBody>
      <dsp:txXfrm>
        <a:off x="0" y="2245793"/>
        <a:ext cx="11089940" cy="561294"/>
      </dsp:txXfrm>
    </dsp:sp>
    <dsp:sp modelId="{8ED3CBFF-AEF0-499F-9B14-60B29DD45B25}">
      <dsp:nvSpPr>
        <dsp:cNvPr id="0" name=""/>
        <dsp:cNvSpPr/>
      </dsp:nvSpPr>
      <dsp:spPr>
        <a:xfrm>
          <a:off x="0" y="2807088"/>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BB3D3-45FB-4EFC-8A48-323ED164CD0B}">
      <dsp:nvSpPr>
        <dsp:cNvPr id="0" name=""/>
        <dsp:cNvSpPr/>
      </dsp:nvSpPr>
      <dsp:spPr>
        <a:xfrm>
          <a:off x="0" y="2807088"/>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Works to be done</a:t>
          </a:r>
        </a:p>
      </dsp:txBody>
      <dsp:txXfrm>
        <a:off x="0" y="2807088"/>
        <a:ext cx="11089940" cy="561294"/>
      </dsp:txXfrm>
    </dsp:sp>
    <dsp:sp modelId="{F5FBAE72-CCA8-430D-8783-BA2B0681C42B}">
      <dsp:nvSpPr>
        <dsp:cNvPr id="0" name=""/>
        <dsp:cNvSpPr/>
      </dsp:nvSpPr>
      <dsp:spPr>
        <a:xfrm>
          <a:off x="0" y="3368382"/>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68E33-4D60-47D9-94AA-94DD720401A6}">
      <dsp:nvSpPr>
        <dsp:cNvPr id="0" name=""/>
        <dsp:cNvSpPr/>
      </dsp:nvSpPr>
      <dsp:spPr>
        <a:xfrm>
          <a:off x="0" y="3368382"/>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Financial details</a:t>
          </a:r>
        </a:p>
      </dsp:txBody>
      <dsp:txXfrm>
        <a:off x="0" y="3368382"/>
        <a:ext cx="11089940" cy="561294"/>
      </dsp:txXfrm>
    </dsp:sp>
    <dsp:sp modelId="{588068B4-01FE-4A20-AF28-1CAA6D626260}">
      <dsp:nvSpPr>
        <dsp:cNvPr id="0" name=""/>
        <dsp:cNvSpPr/>
      </dsp:nvSpPr>
      <dsp:spPr>
        <a:xfrm>
          <a:off x="0" y="3929676"/>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4708B1-4293-40CB-A711-545FEE76DCCB}">
      <dsp:nvSpPr>
        <dsp:cNvPr id="0" name=""/>
        <dsp:cNvSpPr/>
      </dsp:nvSpPr>
      <dsp:spPr>
        <a:xfrm>
          <a:off x="0" y="3929676"/>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Task and Time schedule</a:t>
          </a:r>
        </a:p>
      </dsp:txBody>
      <dsp:txXfrm>
        <a:off x="0" y="3929676"/>
        <a:ext cx="11089940" cy="561294"/>
      </dsp:txXfrm>
    </dsp:sp>
    <dsp:sp modelId="{1CCE3609-90BA-4F43-AB4A-A97646488E02}">
      <dsp:nvSpPr>
        <dsp:cNvPr id="0" name=""/>
        <dsp:cNvSpPr/>
      </dsp:nvSpPr>
      <dsp:spPr>
        <a:xfrm>
          <a:off x="0" y="4490970"/>
          <a:ext cx="110899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6D32E-C74C-4322-AA94-DF6FCF5CDF7C}">
      <dsp:nvSpPr>
        <dsp:cNvPr id="0" name=""/>
        <dsp:cNvSpPr/>
      </dsp:nvSpPr>
      <dsp:spPr>
        <a:xfrm>
          <a:off x="0" y="4490970"/>
          <a:ext cx="11089940" cy="561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References</a:t>
          </a:r>
        </a:p>
      </dsp:txBody>
      <dsp:txXfrm>
        <a:off x="0" y="4490970"/>
        <a:ext cx="11089940" cy="5612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9B4B45-C4F1-459F-93FE-2C0490BF5362}" type="datetimeFigureOut">
              <a:rPr lang="en-IN" smtClean="0"/>
              <a:t>27-01-2024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1F6872-46B9-4F69-98E3-A324C4683142}" type="slidenum">
              <a:rPr lang="en-IN" smtClean="0"/>
              <a:t>‹#›</a:t>
            </a:fld>
            <a:endParaRPr lang="en-IN" dirty="0"/>
          </a:p>
        </p:txBody>
      </p:sp>
    </p:spTree>
    <p:extLst>
      <p:ext uri="{BB962C8B-B14F-4D97-AF65-F5344CB8AC3E}">
        <p14:creationId xmlns:p14="http://schemas.microsoft.com/office/powerpoint/2010/main" val="1831957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5CAA7-432A-4527-9A54-79F4F025A4CF}" type="datetimeFigureOut">
              <a:rPr lang="en-US" smtClean="0"/>
              <a:pPr/>
              <a:t>1/27/2024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06117-424B-4256-B6C5-2927124F178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CE06117-424B-4256-B6C5-2927124F1784}" type="slidenum">
              <a:rPr lang="en-US" smtClean="0"/>
              <a:pPr/>
              <a:t>1</a:t>
            </a:fld>
            <a:endParaRPr lang="en-US"/>
          </a:p>
        </p:txBody>
      </p:sp>
    </p:spTree>
    <p:extLst>
      <p:ext uri="{BB962C8B-B14F-4D97-AF65-F5344CB8AC3E}">
        <p14:creationId xmlns:p14="http://schemas.microsoft.com/office/powerpoint/2010/main" val="345190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E06117-424B-4256-B6C5-2927124F1784}" type="slidenum">
              <a:rPr lang="en-US" smtClean="0"/>
              <a:pPr/>
              <a:t>11</a:t>
            </a:fld>
            <a:endParaRPr lang="en-US"/>
          </a:p>
        </p:txBody>
      </p:sp>
    </p:spTree>
    <p:extLst>
      <p:ext uri="{BB962C8B-B14F-4D97-AF65-F5344CB8AC3E}">
        <p14:creationId xmlns:p14="http://schemas.microsoft.com/office/powerpoint/2010/main" val="191043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E06117-424B-4256-B6C5-2927124F1784}" type="slidenum">
              <a:rPr lang="en-US" smtClean="0"/>
              <a:pPr/>
              <a:t>14</a:t>
            </a:fld>
            <a:endParaRPr lang="en-US"/>
          </a:p>
        </p:txBody>
      </p:sp>
    </p:spTree>
    <p:extLst>
      <p:ext uri="{BB962C8B-B14F-4D97-AF65-F5344CB8AC3E}">
        <p14:creationId xmlns:p14="http://schemas.microsoft.com/office/powerpoint/2010/main" val="1597107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1C6ABB5-4662-4120-B2C7-26631F6FDB86}" type="datetime1">
              <a:rPr lang="en-US" smtClean="0"/>
              <a:t>1/27/2024</a:t>
            </a:fld>
            <a:endParaRPr lang="en-US"/>
          </a:p>
        </p:txBody>
      </p:sp>
      <p:sp>
        <p:nvSpPr>
          <p:cNvPr id="5" name="Footer Placeholder 4"/>
          <p:cNvSpPr>
            <a:spLocks noGrp="1"/>
          </p:cNvSpPr>
          <p:nvPr>
            <p:ph type="ftr" sz="quarter" idx="11"/>
          </p:nvPr>
        </p:nvSpPr>
        <p:spPr>
          <a:xfrm>
            <a:off x="4343400" y="6396455"/>
            <a:ext cx="4419600" cy="349083"/>
          </a:xfrm>
          <a:prstGeom prst="rect">
            <a:avLst/>
          </a:prstGeom>
        </p:spPr>
        <p:txBody>
          <a:bodyPr/>
          <a:lstStyle>
            <a:lvl1pPr>
              <a:defRPr sz="1200"/>
            </a:lvl1pPr>
          </a:lstStyle>
          <a:p>
            <a:r>
              <a:rPr lang="en-US" b="1" dirty="0">
                <a:solidFill>
                  <a:srgbClr val="0070C0"/>
                </a:solidFill>
                <a:latin typeface="Arial" panose="020B0604020202020204" pitchFamily="34" charset="0"/>
                <a:cs typeface="Arial" panose="020B0604020202020204" pitchFamily="34" charset="0"/>
              </a:rPr>
              <a:t>National Transportation Planning and Research Centre</a:t>
            </a:r>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9174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E4C2CA6-1211-4DA7-8722-B7899410365D}" type="datetime1">
              <a:rPr lang="en-US" smtClean="0"/>
              <a:t>1/27/2024</a:t>
            </a:fld>
            <a:endParaRPr lang="en-US" dirty="0"/>
          </a:p>
        </p:txBody>
      </p:sp>
      <p:sp>
        <p:nvSpPr>
          <p:cNvPr id="5" name="Footer Placeholder 4"/>
          <p:cNvSpPr>
            <a:spLocks noGrp="1"/>
          </p:cNvSpPr>
          <p:nvPr>
            <p:ph type="ftr" sz="quarter" idx="11"/>
          </p:nvPr>
        </p:nvSpPr>
        <p:spPr>
          <a:xfrm>
            <a:off x="4267200" y="6356350"/>
            <a:ext cx="5715000" cy="365125"/>
          </a:xfrm>
          <a:prstGeom prst="rect">
            <a:avLst/>
          </a:prstGeom>
        </p:spPr>
        <p:txBody>
          <a:bodyPr/>
          <a:lstStyle/>
          <a:p>
            <a:r>
              <a:rPr lang="en-US" dirty="0">
                <a:latin typeface="Times New Roman" panose="02020603050405020304" pitchFamily="18" charset="0"/>
                <a:cs typeface="Times New Roman" panose="02020603050405020304" pitchFamily="18" charset="0"/>
              </a:rPr>
              <a:t>National Transportation Planning and Research Centre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715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BDCC37-C4EE-4E4F-9193-34A7ACA9C5AA}" type="datetime1">
              <a:rPr lang="en-US" smtClean="0"/>
              <a:t>1/27/2024</a:t>
            </a:fld>
            <a:endParaRPr lang="en-US"/>
          </a:p>
        </p:txBody>
      </p:sp>
      <p:sp>
        <p:nvSpPr>
          <p:cNvPr id="5" name="Footer Placeholder 4"/>
          <p:cNvSpPr>
            <a:spLocks noGrp="1"/>
          </p:cNvSpPr>
          <p:nvPr>
            <p:ph type="ftr" sz="quarter" idx="11"/>
          </p:nvPr>
        </p:nvSpPr>
        <p:spPr>
          <a:xfrm>
            <a:off x="4267200" y="6356350"/>
            <a:ext cx="5486400" cy="501650"/>
          </a:xfrm>
          <a:prstGeom prst="rect">
            <a:avLst/>
          </a:prstGeom>
        </p:spPr>
        <p:txBody>
          <a:bodyPr/>
          <a:lstStyle/>
          <a:p>
            <a:r>
              <a:rPr lang="en-US" dirty="0"/>
              <a:t>National Transportation Planning and Research Centre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4172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E87DFBF-8D19-4E9A-89E2-FA2AEE61E452}" type="datetime1">
              <a:rPr lang="en-US" smtClean="0"/>
              <a:t>1/27/2024</a:t>
            </a:fld>
            <a:endParaRPr lang="en-US"/>
          </a:p>
        </p:txBody>
      </p:sp>
      <p:sp>
        <p:nvSpPr>
          <p:cNvPr id="5" name="Footer Placeholder 4"/>
          <p:cNvSpPr>
            <a:spLocks noGrp="1"/>
          </p:cNvSpPr>
          <p:nvPr>
            <p:ph type="ftr" sz="quarter" idx="11"/>
          </p:nvPr>
        </p:nvSpPr>
        <p:spPr>
          <a:xfrm>
            <a:off x="4495800" y="6416675"/>
            <a:ext cx="5410200" cy="365125"/>
          </a:xfrm>
          <a:prstGeom prst="rect">
            <a:avLst/>
          </a:prstGeom>
        </p:spPr>
        <p:txBody>
          <a:bodyPr/>
          <a:lstStyle>
            <a:lvl1pPr>
              <a:defRPr sz="1400">
                <a:solidFill>
                  <a:srgbClr val="0070C0"/>
                </a:solidFill>
              </a:defRPr>
            </a:lvl1pPr>
          </a:lstStyle>
          <a:p>
            <a:r>
              <a:rPr lang="en-US" dirty="0"/>
              <a:t>National Transportation Planning and Research Centre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49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63789BDB-A0C1-4274-A16B-5697F4E2EC55}" type="datetime1">
              <a:rPr lang="en-US" smtClean="0"/>
              <a:t>1/27/2024</a:t>
            </a:fld>
            <a:endParaRPr lang="en-US"/>
          </a:p>
        </p:txBody>
      </p:sp>
      <p:sp>
        <p:nvSpPr>
          <p:cNvPr id="5" name="Footer Placeholder 4"/>
          <p:cNvSpPr>
            <a:spLocks noGrp="1"/>
          </p:cNvSpPr>
          <p:nvPr>
            <p:ph type="ftr" sz="quarter" idx="11"/>
          </p:nvPr>
        </p:nvSpPr>
        <p:spPr>
          <a:xfrm>
            <a:off x="4343400" y="6356350"/>
            <a:ext cx="6019800" cy="365125"/>
          </a:xfrm>
          <a:prstGeom prst="rect">
            <a:avLst/>
          </a:prstGeom>
        </p:spPr>
        <p:txBody>
          <a:bodyPr/>
          <a:lstStyle/>
          <a:p>
            <a:r>
              <a:rPr lang="en-US" dirty="0"/>
              <a:t>National Transportation Planning and Research Centre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2074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BA265AE-D518-4EF4-A719-524F8E435A38}" type="datetime1">
              <a:rPr lang="en-US" smtClean="0"/>
              <a:t>1/27/2024</a:t>
            </a:fld>
            <a:endParaRPr lang="en-US"/>
          </a:p>
        </p:txBody>
      </p:sp>
      <p:sp>
        <p:nvSpPr>
          <p:cNvPr id="6" name="Footer Placeholder 5"/>
          <p:cNvSpPr>
            <a:spLocks noGrp="1"/>
          </p:cNvSpPr>
          <p:nvPr>
            <p:ph type="ftr" sz="quarter" idx="11"/>
          </p:nvPr>
        </p:nvSpPr>
        <p:spPr>
          <a:xfrm>
            <a:off x="4343400" y="6356350"/>
            <a:ext cx="5486400" cy="501650"/>
          </a:xfrm>
          <a:prstGeom prst="rect">
            <a:avLst/>
          </a:prstGeom>
        </p:spPr>
        <p:txBody>
          <a:bodyPr/>
          <a:lstStyle/>
          <a:p>
            <a:r>
              <a:rPr lang="en-US" dirty="0"/>
              <a:t>National Transportation Planning and Research Centre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0767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806FF5E-386C-4D18-9864-A94A636997C4}" type="datetime1">
              <a:rPr lang="en-US" smtClean="0"/>
              <a:t>1/27/2024</a:t>
            </a:fld>
            <a:endParaRPr lang="en-US"/>
          </a:p>
        </p:txBody>
      </p:sp>
      <p:sp>
        <p:nvSpPr>
          <p:cNvPr id="8" name="Footer Placeholder 7"/>
          <p:cNvSpPr>
            <a:spLocks noGrp="1"/>
          </p:cNvSpPr>
          <p:nvPr>
            <p:ph type="ftr" sz="quarter" idx="11"/>
          </p:nvPr>
        </p:nvSpPr>
        <p:spPr>
          <a:xfrm>
            <a:off x="4343400" y="6356350"/>
            <a:ext cx="5334000" cy="501650"/>
          </a:xfrm>
          <a:prstGeom prst="rect">
            <a:avLst/>
          </a:prstGeom>
        </p:spPr>
        <p:txBody>
          <a:bodyPr/>
          <a:lstStyle/>
          <a:p>
            <a:r>
              <a:rPr lang="en-US" dirty="0"/>
              <a:t>National Transportation Planning and Research Centre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3205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95E3973E-BF1A-46AD-BB71-66F50FD88A00}" type="datetime1">
              <a:rPr lang="en-US" smtClean="0"/>
              <a:t>1/27/2024</a:t>
            </a:fld>
            <a:endParaRPr lang="en-US" dirty="0"/>
          </a:p>
        </p:txBody>
      </p:sp>
      <p:sp>
        <p:nvSpPr>
          <p:cNvPr id="4" name="Footer Placeholder 3"/>
          <p:cNvSpPr>
            <a:spLocks noGrp="1"/>
          </p:cNvSpPr>
          <p:nvPr>
            <p:ph type="ftr" sz="quarter" idx="11"/>
          </p:nvPr>
        </p:nvSpPr>
        <p:spPr>
          <a:xfrm>
            <a:off x="4419600" y="6372225"/>
            <a:ext cx="5257800" cy="365125"/>
          </a:xfrm>
          <a:prstGeom prst="rect">
            <a:avLst/>
          </a:prstGeom>
        </p:spPr>
        <p:txBody>
          <a:bodyPr/>
          <a:lstStyle/>
          <a:p>
            <a:r>
              <a:rPr lang="en-US"/>
              <a:t>National Transportation Planning and Research Centre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2214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D1AE3-1616-4BD1-BC7B-8220382A1314}" type="datetime1">
              <a:rPr lang="en-US" smtClean="0"/>
              <a:t>1/27/2024</a:t>
            </a:fld>
            <a:endParaRPr lang="en-US"/>
          </a:p>
        </p:txBody>
      </p:sp>
      <p:sp>
        <p:nvSpPr>
          <p:cNvPr id="3" name="Footer Placeholder 2"/>
          <p:cNvSpPr>
            <a:spLocks noGrp="1"/>
          </p:cNvSpPr>
          <p:nvPr>
            <p:ph type="ftr" sz="quarter" idx="11"/>
          </p:nvPr>
        </p:nvSpPr>
        <p:spPr>
          <a:xfrm>
            <a:off x="4343400" y="6356350"/>
            <a:ext cx="5410200" cy="365125"/>
          </a:xfrm>
          <a:prstGeom prst="rect">
            <a:avLst/>
          </a:prstGeom>
        </p:spPr>
        <p:txBody>
          <a:bodyPr/>
          <a:lstStyle/>
          <a:p>
            <a:r>
              <a:rPr lang="en-US" dirty="0"/>
              <a:t>National Transportation Planning and Research Centre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487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CB8FD753-8E8B-434D-8857-14A0229BC99B}" type="datetime1">
              <a:rPr lang="en-US" smtClean="0"/>
              <a:t>1/27/2024</a:t>
            </a:fld>
            <a:endParaRPr lang="en-US"/>
          </a:p>
        </p:txBody>
      </p:sp>
      <p:sp>
        <p:nvSpPr>
          <p:cNvPr id="6" name="Footer Placeholder 5"/>
          <p:cNvSpPr>
            <a:spLocks noGrp="1"/>
          </p:cNvSpPr>
          <p:nvPr>
            <p:ph type="ftr" sz="quarter" idx="11"/>
          </p:nvPr>
        </p:nvSpPr>
        <p:spPr>
          <a:xfrm>
            <a:off x="4343400" y="6356350"/>
            <a:ext cx="5638800" cy="501650"/>
          </a:xfrm>
          <a:prstGeom prst="rect">
            <a:avLst/>
          </a:prstGeom>
        </p:spPr>
        <p:txBody>
          <a:bodyPr/>
          <a:lstStyle/>
          <a:p>
            <a:r>
              <a:rPr lang="en-US" dirty="0"/>
              <a:t>National Transportation Planning and Research Centre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090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008E79C2-5B20-4137-B791-877164D9BD8A}" type="datetime1">
              <a:rPr lang="en-US" smtClean="0"/>
              <a:t>1/27/2024</a:t>
            </a:fld>
            <a:endParaRPr lang="en-US"/>
          </a:p>
        </p:txBody>
      </p:sp>
      <p:sp>
        <p:nvSpPr>
          <p:cNvPr id="6" name="Footer Placeholder 5"/>
          <p:cNvSpPr>
            <a:spLocks noGrp="1"/>
          </p:cNvSpPr>
          <p:nvPr>
            <p:ph type="ftr" sz="quarter" idx="11"/>
          </p:nvPr>
        </p:nvSpPr>
        <p:spPr>
          <a:xfrm>
            <a:off x="4267200" y="6356350"/>
            <a:ext cx="5410200" cy="365125"/>
          </a:xfrm>
          <a:prstGeom prst="rect">
            <a:avLst/>
          </a:prstGeom>
        </p:spPr>
        <p:txBody>
          <a:bodyPr/>
          <a:lstStyle/>
          <a:p>
            <a:r>
              <a:rPr lang="en-US" dirty="0"/>
              <a:t>National Transportation Planning and Research Centre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413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456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33400" y="1219200"/>
            <a:ext cx="11201400" cy="49577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9D694-6E86-4EAA-B34A-3D37E484A301}" type="datetime1">
              <a:rPr lang="en-US" smtClean="0"/>
              <a:t>1/27/2024</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12" name="Date Placeholder 3"/>
          <p:cNvSpPr txBox="1">
            <a:spLocks/>
          </p:cNvSpPr>
          <p:nvPr userDrawn="1"/>
        </p:nvSpPr>
        <p:spPr>
          <a:xfrm>
            <a:off x="54610" y="6468310"/>
            <a:ext cx="1250315"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B041D8-DE31-4E31-BE66-928A9F0E746B}" type="datetime1">
              <a:rPr lang="en-US" sz="1200" smtClean="0">
                <a:solidFill>
                  <a:srgbClr val="C00000"/>
                </a:solidFill>
                <a:latin typeface="Times New Roman" panose="02020603050405020304" pitchFamily="18" charset="0"/>
                <a:cs typeface="Times New Roman" panose="02020603050405020304" pitchFamily="18" charset="0"/>
              </a:rPr>
              <a:pPr/>
              <a:t>1/27/2024</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13" name="Footer Placeholder 5"/>
          <p:cNvSpPr>
            <a:spLocks noGrp="1"/>
          </p:cNvSpPr>
          <p:nvPr>
            <p:ph type="ftr" sz="quarter" idx="3"/>
          </p:nvPr>
        </p:nvSpPr>
        <p:spPr>
          <a:xfrm>
            <a:off x="4490378" y="6433661"/>
            <a:ext cx="4514850" cy="365125"/>
          </a:xfrm>
          <a:prstGeom prst="rect">
            <a:avLst/>
          </a:prstGeom>
        </p:spPr>
        <p:txBody>
          <a:bodyPr/>
          <a:lstStyle/>
          <a:p>
            <a:r>
              <a:rPr lang="en-US" sz="1200" b="1" dirty="0">
                <a:solidFill>
                  <a:srgbClr val="0070C0"/>
                </a:solidFill>
                <a:latin typeface="Arial" panose="020B0604020202020204" pitchFamily="34" charset="0"/>
                <a:cs typeface="Arial" panose="020B0604020202020204" pitchFamily="34" charset="0"/>
              </a:rPr>
              <a:t>National Transportation Planning and Research Centre</a:t>
            </a:r>
          </a:p>
          <a:p>
            <a:endParaRPr lang="en-US" sz="1200" b="1" dirty="0">
              <a:solidFill>
                <a:srgbClr val="0070C0"/>
              </a:solidFill>
              <a:latin typeface="Arial" panose="020B0604020202020204" pitchFamily="34" charset="0"/>
              <a:cs typeface="Arial" panose="020B0604020202020204" pitchFamily="34" charset="0"/>
            </a:endParaRPr>
          </a:p>
        </p:txBody>
      </p:sp>
      <p:sp>
        <p:nvSpPr>
          <p:cNvPr id="14" name="Slide Number Placeholder 4"/>
          <p:cNvSpPr txBox="1">
            <a:spLocks/>
          </p:cNvSpPr>
          <p:nvPr userDrawn="1"/>
        </p:nvSpPr>
        <p:spPr>
          <a:xfrm>
            <a:off x="9343708" y="644772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6F15528-21DE-4FAA-801E-634DDDAF4B2B}" type="slidenum">
              <a:rPr lang="en-US" sz="1200" smtClean="0">
                <a:solidFill>
                  <a:srgbClr val="C00000"/>
                </a:solidFill>
                <a:latin typeface="Arial" panose="020B0604020202020204" pitchFamily="34" charset="0"/>
                <a:cs typeface="Arial" panose="020B0604020202020204" pitchFamily="34" charset="0"/>
              </a:rPr>
              <a:pPr algn="r"/>
              <a:t>‹#›</a:t>
            </a:fld>
            <a:endParaRPr lang="en-US" sz="1200" dirty="0">
              <a:solidFill>
                <a:srgbClr val="C00000"/>
              </a:solidFill>
              <a:latin typeface="Arial" panose="020B0604020202020204" pitchFamily="34" charset="0"/>
              <a:cs typeface="Arial" panose="020B0604020202020204" pitchFamily="34" charset="0"/>
            </a:endParaRPr>
          </a:p>
        </p:txBody>
      </p:sp>
      <p:pic>
        <p:nvPicPr>
          <p:cNvPr id="15" name="Picture 2" descr="emb-new"/>
          <p:cNvPicPr>
            <a:picLocks noChangeAspect="1" noChangeArrowheads="1"/>
          </p:cNvPicPr>
          <p:nvPr userDrawn="1"/>
        </p:nvPicPr>
        <p:blipFill>
          <a:blip r:embed="rId13" cstate="print"/>
          <a:srcRect/>
          <a:stretch>
            <a:fillRect/>
          </a:stretch>
        </p:blipFill>
        <p:spPr bwMode="auto">
          <a:xfrm>
            <a:off x="3715994" y="6437538"/>
            <a:ext cx="822325" cy="269875"/>
          </a:xfrm>
          <a:prstGeom prst="rect">
            <a:avLst/>
          </a:prstGeom>
          <a:noFill/>
        </p:spPr>
      </p:pic>
      <p:cxnSp>
        <p:nvCxnSpPr>
          <p:cNvPr id="16" name="Straight Connector 15"/>
          <p:cNvCxnSpPr>
            <a:cxnSpLocks/>
          </p:cNvCxnSpPr>
          <p:nvPr userDrawn="1"/>
        </p:nvCxnSpPr>
        <p:spPr>
          <a:xfrm>
            <a:off x="0" y="635635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2" descr="KSCSTE – Kerala State Council for Science, Technology ...">
            <a:extLst>
              <a:ext uri="{FF2B5EF4-FFF2-40B4-BE49-F238E27FC236}">
                <a16:creationId xmlns:a16="http://schemas.microsoft.com/office/drawing/2014/main" id="{3BB2525E-D746-E4CD-8B2A-1EDDC8E81288}"/>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262972" y="6380388"/>
            <a:ext cx="437798" cy="46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4607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ctr" defTabSz="914400" rtl="0" eaLnBrk="1" latinLnBrk="0" hangingPunct="1">
        <a:lnSpc>
          <a:spcPct val="90000"/>
        </a:lnSpc>
        <a:spcBef>
          <a:spcPct val="0"/>
        </a:spcBef>
        <a:buNone/>
        <a:defRPr sz="4400" b="1" kern="1200">
          <a:solidFill>
            <a:srgbClr val="00808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2642" y="1447800"/>
            <a:ext cx="9537358" cy="1938996"/>
          </a:xfrm>
        </p:spPr>
        <p:txBody>
          <a:bodyPr anchor="ctr">
            <a:normAutofit/>
          </a:bodyPr>
          <a:lstStyle/>
          <a:p>
            <a:r>
              <a:rPr lang="en-IN" sz="4000" dirty="0">
                <a:solidFill>
                  <a:srgbClr val="C00000"/>
                </a:solidFill>
                <a:latin typeface="Arial" panose="020B0604020202020204" pitchFamily="34" charset="0"/>
                <a:cs typeface="Arial" panose="020B0604020202020204" pitchFamily="34" charset="0"/>
              </a:rPr>
              <a:t>Feasibility Study of Cargo shipping from Cochin port to its Hinterland and Minor ports in Kerala</a:t>
            </a:r>
            <a:endParaRPr lang="en-US" sz="4000" b="1" dirty="0">
              <a:solidFill>
                <a:srgbClr val="C00000"/>
              </a:solidFill>
              <a:latin typeface="Arial" panose="020B0604020202020204" pitchFamily="34" charset="0"/>
              <a:cs typeface="Arial" panose="020B0604020202020204" pitchFamily="34" charset="0"/>
            </a:endParaRPr>
          </a:p>
        </p:txBody>
      </p:sp>
      <p:pic>
        <p:nvPicPr>
          <p:cNvPr id="1026" name="Picture 2" descr="KSCSTE – Kerala State Council for Science, Technology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5" y="192598"/>
            <a:ext cx="878111" cy="9297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173179" y="192598"/>
            <a:ext cx="10002474" cy="654025"/>
          </a:xfrm>
          <a:prstGeom prst="rect">
            <a:avLst/>
          </a:prstGeom>
        </p:spPr>
        <p:txBody>
          <a:bodyPr wrap="square">
            <a:spAutoFit/>
          </a:bodyPr>
          <a:lstStyle/>
          <a:p>
            <a:r>
              <a:rPr lang="en-US" sz="2050" b="1" dirty="0">
                <a:solidFill>
                  <a:srgbClr val="0047D6"/>
                </a:solidFill>
                <a:latin typeface="Arial" panose="020B0604020202020204" pitchFamily="34" charset="0"/>
                <a:cs typeface="Arial" panose="020B0604020202020204" pitchFamily="34" charset="0"/>
              </a:rPr>
              <a:t>KSCSTE- NATIONAL TRANSPORTATION PLANNING AND RESEARCH CENTRE</a:t>
            </a:r>
          </a:p>
          <a:p>
            <a:pPr algn="ctr"/>
            <a:r>
              <a:rPr lang="en-US" sz="1600" dirty="0">
                <a:latin typeface="Arial" panose="020B0604020202020204" pitchFamily="34" charset="0"/>
                <a:cs typeface="Arial" panose="020B0604020202020204" pitchFamily="34" charset="0"/>
              </a:rPr>
              <a:t>An Institution of Kerala State Council for Science, Technology and Environment</a:t>
            </a:r>
          </a:p>
        </p:txBody>
      </p:sp>
      <p:pic>
        <p:nvPicPr>
          <p:cNvPr id="1030" name="Picture 6" descr="https://natpac.kerala.gov.in/images/ico/logon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501" y="489593"/>
            <a:ext cx="1195678" cy="3357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791200" y="4417620"/>
            <a:ext cx="6250494" cy="1200329"/>
          </a:xfrm>
          <a:prstGeom prst="rect">
            <a:avLst/>
          </a:prstGeom>
        </p:spPr>
        <p:txBody>
          <a:bodyPr wrap="none">
            <a:spAutoFit/>
          </a:bodyPr>
          <a:lstStyle/>
          <a:p>
            <a:r>
              <a:rPr lang="en-US" b="1" dirty="0">
                <a:latin typeface="Arial" panose="020B0604020202020204" pitchFamily="34" charset="0"/>
                <a:cs typeface="Arial" panose="020B0604020202020204" pitchFamily="34" charset="0"/>
              </a:rPr>
              <a:t>              Study Team</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Principal Investigator	: Dr. </a:t>
            </a:r>
            <a:r>
              <a:rPr lang="en-US" b="1" dirty="0" err="1">
                <a:latin typeface="Arial" panose="020B0604020202020204" pitchFamily="34" charset="0"/>
                <a:cs typeface="Arial" panose="020B0604020202020204" pitchFamily="34" charset="0"/>
              </a:rPr>
              <a:t>Rameesha</a:t>
            </a:r>
            <a:r>
              <a:rPr lang="en-US" b="1" dirty="0">
                <a:latin typeface="Arial" panose="020B0604020202020204" pitchFamily="34" charset="0"/>
                <a:cs typeface="Arial" panose="020B0604020202020204" pitchFamily="34" charset="0"/>
              </a:rPr>
              <a:t> T V</a:t>
            </a:r>
          </a:p>
          <a:p>
            <a:r>
              <a:rPr lang="en-US" b="1" dirty="0">
                <a:latin typeface="Arial" panose="020B0604020202020204" pitchFamily="34" charset="0"/>
                <a:cs typeface="Arial" panose="020B0604020202020204" pitchFamily="34" charset="0"/>
              </a:rPr>
              <a:t>	Co-Principal Investigator	: Dr. </a:t>
            </a:r>
            <a:r>
              <a:rPr lang="en-US" b="1" dirty="0" err="1">
                <a:latin typeface="Arial" panose="020B0604020202020204" pitchFamily="34" charset="0"/>
                <a:cs typeface="Arial" panose="020B0604020202020204" pitchFamily="34" charset="0"/>
              </a:rPr>
              <a:t>Goutham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Sarang</a:t>
            </a:r>
            <a:endParaRPr lang="en-US" b="1" dirty="0">
              <a:latin typeface="Arial" panose="020B0604020202020204" pitchFamily="34" charset="0"/>
              <a:cs typeface="Arial" panose="020B0604020202020204" pitchFamily="34" charset="0"/>
            </a:endParaRPr>
          </a:p>
        </p:txBody>
      </p:sp>
      <p:sp>
        <p:nvSpPr>
          <p:cNvPr id="15" name="Rectangle 14"/>
          <p:cNvSpPr/>
          <p:nvPr/>
        </p:nvSpPr>
        <p:spPr>
          <a:xfrm>
            <a:off x="511135" y="5617949"/>
            <a:ext cx="1107996"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	</a:t>
            </a:r>
          </a:p>
        </p:txBody>
      </p:sp>
      <p:sp>
        <p:nvSpPr>
          <p:cNvPr id="9" name="Rectangle 8"/>
          <p:cNvSpPr/>
          <p:nvPr/>
        </p:nvSpPr>
        <p:spPr>
          <a:xfrm>
            <a:off x="-533400" y="4232955"/>
            <a:ext cx="6143605" cy="1754326"/>
          </a:xfrm>
          <a:prstGeom prst="rect">
            <a:avLst/>
          </a:prstGeom>
        </p:spPr>
        <p:txBody>
          <a:bodyPr wrap="none">
            <a:spAutoFit/>
          </a:bodyPr>
          <a:lstStyle/>
          <a:p>
            <a:r>
              <a:rPr lang="en-US" b="1" dirty="0">
                <a:latin typeface="Arial" panose="020B0604020202020204" pitchFamily="34" charset="0"/>
                <a:cs typeface="Arial" panose="020B0604020202020204" pitchFamily="34" charset="0"/>
              </a:rPr>
              <a:t>              Mentor</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Dr. Agnivesh P</a:t>
            </a:r>
          </a:p>
          <a:p>
            <a:r>
              <a:rPr lang="en-US" b="1" dirty="0">
                <a:latin typeface="Arial" panose="020B0604020202020204" pitchFamily="34" charset="0"/>
                <a:cs typeface="Arial" panose="020B0604020202020204" pitchFamily="34" charset="0"/>
              </a:rPr>
              <a:t>              Assistant Professor </a:t>
            </a:r>
          </a:p>
          <a:p>
            <a:r>
              <a:rPr lang="en-US" b="1" dirty="0">
                <a:latin typeface="Arial" panose="020B0604020202020204" pitchFamily="34" charset="0"/>
                <a:cs typeface="Arial" panose="020B0604020202020204" pitchFamily="34" charset="0"/>
              </a:rPr>
              <a:t>              Indian Institute of Technology (BHU), Varanasi</a:t>
            </a:r>
          </a:p>
          <a:p>
            <a:r>
              <a:rPr lang="en-US" b="1" dirty="0">
                <a:latin typeface="Arial" panose="020B0604020202020204" pitchFamily="34" charset="0"/>
                <a:cs typeface="Arial" panose="020B0604020202020204"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13FC-25CB-20A3-2141-B4BDD458F773}"/>
              </a:ext>
            </a:extLst>
          </p:cNvPr>
          <p:cNvSpPr>
            <a:spLocks noGrp="1"/>
          </p:cNvSpPr>
          <p:nvPr>
            <p:ph type="title"/>
          </p:nvPr>
        </p:nvSpPr>
        <p:spPr/>
        <p:txBody>
          <a:bodyPr>
            <a:normAutofit/>
          </a:bodyPr>
          <a:lstStyle/>
          <a:p>
            <a:r>
              <a:rPr lang="en-IN" sz="3600" u="sng" dirty="0"/>
              <a:t>Hinterland based on number of importers</a:t>
            </a:r>
          </a:p>
        </p:txBody>
      </p:sp>
      <p:sp>
        <p:nvSpPr>
          <p:cNvPr id="4" name="Footer Placeholder 3">
            <a:extLst>
              <a:ext uri="{FF2B5EF4-FFF2-40B4-BE49-F238E27FC236}">
                <a16:creationId xmlns:a16="http://schemas.microsoft.com/office/drawing/2014/main" id="{AFFE75EA-3FD8-018B-DA7A-F0697826BECE}"/>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AutoShape 2">
            <a:extLst>
              <a:ext uri="{FF2B5EF4-FFF2-40B4-BE49-F238E27FC236}">
                <a16:creationId xmlns:a16="http://schemas.microsoft.com/office/drawing/2014/main" id="{D2CC3E2D-0093-7BE2-9185-6E0025BB09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a:extLst>
              <a:ext uri="{FF2B5EF4-FFF2-40B4-BE49-F238E27FC236}">
                <a16:creationId xmlns:a16="http://schemas.microsoft.com/office/drawing/2014/main" id="{292E4E75-5AA2-FA59-1459-D70740A196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Content Placeholder 7">
            <a:extLst>
              <a:ext uri="{FF2B5EF4-FFF2-40B4-BE49-F238E27FC236}">
                <a16:creationId xmlns:a16="http://schemas.microsoft.com/office/drawing/2014/main" id="{8CB554A4-65C6-75C0-FEBE-8C9299A4CC1E}"/>
              </a:ext>
            </a:extLst>
          </p:cNvPr>
          <p:cNvSpPr>
            <a:spLocks noGrp="1"/>
          </p:cNvSpPr>
          <p:nvPr>
            <p:ph idx="1"/>
          </p:nvPr>
        </p:nvSpPr>
        <p:spPr/>
        <p:txBody>
          <a:bodyPr/>
          <a:lstStyle/>
          <a:p>
            <a:endParaRPr lang="en-IN" dirty="0"/>
          </a:p>
        </p:txBody>
      </p:sp>
      <p:pic>
        <p:nvPicPr>
          <p:cNvPr id="10" name="Picture 9">
            <a:extLst>
              <a:ext uri="{FF2B5EF4-FFF2-40B4-BE49-F238E27FC236}">
                <a16:creationId xmlns:a16="http://schemas.microsoft.com/office/drawing/2014/main" id="{25C5CF83-9606-D676-11F6-64AE38D2CBA3}"/>
              </a:ext>
            </a:extLst>
          </p:cNvPr>
          <p:cNvPicPr>
            <a:picLocks noChangeAspect="1"/>
          </p:cNvPicPr>
          <p:nvPr/>
        </p:nvPicPr>
        <p:blipFill>
          <a:blip r:embed="rId2"/>
          <a:stretch>
            <a:fillRect/>
          </a:stretch>
        </p:blipFill>
        <p:spPr>
          <a:xfrm>
            <a:off x="990600" y="1285260"/>
            <a:ext cx="7010400" cy="4956572"/>
          </a:xfrm>
          <a:prstGeom prst="rect">
            <a:avLst/>
          </a:prstGeom>
        </p:spPr>
      </p:pic>
      <p:sp>
        <p:nvSpPr>
          <p:cNvPr id="3" name="TextBox 2">
            <a:extLst>
              <a:ext uri="{FF2B5EF4-FFF2-40B4-BE49-F238E27FC236}">
                <a16:creationId xmlns:a16="http://schemas.microsoft.com/office/drawing/2014/main" id="{10AC88C4-1FD3-4C06-874B-39C2C5686F2E}"/>
              </a:ext>
            </a:extLst>
          </p:cNvPr>
          <p:cNvSpPr txBox="1"/>
          <p:nvPr/>
        </p:nvSpPr>
        <p:spPr>
          <a:xfrm>
            <a:off x="8153400" y="1285260"/>
            <a:ext cx="3581400" cy="5078313"/>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Major importer location is identified and mapped using GIS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Majority of importers are located in Ernakulam and Thrissur</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Total No. of importers in Ernakulam – 214</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Total No. of importers in Thrissur – 41</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Other major importers are located in Kottayam, Alappuzha and Malappuram</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Major importers are located outside Kerala mainly in Coimbatore</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7285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3179-D462-EA10-71D8-D3FB605042FE}"/>
              </a:ext>
            </a:extLst>
          </p:cNvPr>
          <p:cNvSpPr>
            <a:spLocks noGrp="1"/>
          </p:cNvSpPr>
          <p:nvPr>
            <p:ph type="title"/>
          </p:nvPr>
        </p:nvSpPr>
        <p:spPr/>
        <p:txBody>
          <a:bodyPr>
            <a:normAutofit/>
          </a:bodyPr>
          <a:lstStyle/>
          <a:p>
            <a:r>
              <a:rPr lang="en-IN" sz="3200" u="sng" dirty="0"/>
              <a:t>Hinterland identification based on volume of imports</a:t>
            </a:r>
          </a:p>
        </p:txBody>
      </p:sp>
      <p:sp>
        <p:nvSpPr>
          <p:cNvPr id="4" name="Footer Placeholder 3">
            <a:extLst>
              <a:ext uri="{FF2B5EF4-FFF2-40B4-BE49-F238E27FC236}">
                <a16:creationId xmlns:a16="http://schemas.microsoft.com/office/drawing/2014/main" id="{FB675ABC-C80E-715F-BFDE-CF9A746FE704}"/>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6" name="Content Placeholder 5">
            <a:extLst>
              <a:ext uri="{FF2B5EF4-FFF2-40B4-BE49-F238E27FC236}">
                <a16:creationId xmlns:a16="http://schemas.microsoft.com/office/drawing/2014/main" id="{9AFBE0A8-5157-1B5E-BBD5-2F2F23690853}"/>
              </a:ext>
            </a:extLst>
          </p:cNvPr>
          <p:cNvPicPr>
            <a:picLocks noGrp="1" noChangeAspect="1"/>
          </p:cNvPicPr>
          <p:nvPr>
            <p:ph idx="1"/>
          </p:nvPr>
        </p:nvPicPr>
        <p:blipFill rotWithShape="1">
          <a:blip r:embed="rId3"/>
          <a:srcRect l="18737" b="2107"/>
          <a:stretch/>
        </p:blipFill>
        <p:spPr>
          <a:xfrm>
            <a:off x="7134225" y="1322696"/>
            <a:ext cx="4534567" cy="3540025"/>
          </a:xfrm>
        </p:spPr>
      </p:pic>
      <p:pic>
        <p:nvPicPr>
          <p:cNvPr id="9" name="Picture 8">
            <a:extLst>
              <a:ext uri="{FF2B5EF4-FFF2-40B4-BE49-F238E27FC236}">
                <a16:creationId xmlns:a16="http://schemas.microsoft.com/office/drawing/2014/main" id="{AD142A6A-3761-F0A6-0E8A-CD8D9B7F05AC}"/>
              </a:ext>
            </a:extLst>
          </p:cNvPr>
          <p:cNvPicPr>
            <a:picLocks noChangeAspect="1"/>
          </p:cNvPicPr>
          <p:nvPr/>
        </p:nvPicPr>
        <p:blipFill>
          <a:blip r:embed="rId4"/>
          <a:stretch>
            <a:fillRect/>
          </a:stretch>
        </p:blipFill>
        <p:spPr>
          <a:xfrm>
            <a:off x="494633" y="1322696"/>
            <a:ext cx="6358701" cy="4495800"/>
          </a:xfrm>
          <a:prstGeom prst="rect">
            <a:avLst/>
          </a:prstGeom>
        </p:spPr>
      </p:pic>
      <p:sp>
        <p:nvSpPr>
          <p:cNvPr id="3" name="TextBox 2">
            <a:extLst>
              <a:ext uri="{FF2B5EF4-FFF2-40B4-BE49-F238E27FC236}">
                <a16:creationId xmlns:a16="http://schemas.microsoft.com/office/drawing/2014/main" id="{A879CEA2-FBF7-2F47-5900-7BC425A9F3C0}"/>
              </a:ext>
            </a:extLst>
          </p:cNvPr>
          <p:cNvSpPr txBox="1"/>
          <p:nvPr/>
        </p:nvSpPr>
        <p:spPr>
          <a:xfrm>
            <a:off x="7315200" y="1368517"/>
            <a:ext cx="1574801" cy="369332"/>
          </a:xfrm>
          <a:prstGeom prst="rect">
            <a:avLst/>
          </a:prstGeom>
          <a:noFill/>
          <a:ln>
            <a:solidFill>
              <a:schemeClr val="tx1"/>
            </a:solidFill>
          </a:ln>
        </p:spPr>
        <p:txBody>
          <a:bodyPr wrap="square" rtlCol="0">
            <a:spAutoFit/>
          </a:bodyPr>
          <a:lstStyle/>
          <a:p>
            <a:r>
              <a:rPr lang="en-IN" b="1" dirty="0"/>
              <a:t>Ernakulam</a:t>
            </a:r>
          </a:p>
        </p:txBody>
      </p:sp>
      <p:sp>
        <p:nvSpPr>
          <p:cNvPr id="5" name="TextBox 4">
            <a:extLst>
              <a:ext uri="{FF2B5EF4-FFF2-40B4-BE49-F238E27FC236}">
                <a16:creationId xmlns:a16="http://schemas.microsoft.com/office/drawing/2014/main" id="{98CD1E8E-C6CE-4AA5-8B26-1321FFD9E01E}"/>
              </a:ext>
            </a:extLst>
          </p:cNvPr>
          <p:cNvSpPr txBox="1"/>
          <p:nvPr/>
        </p:nvSpPr>
        <p:spPr>
          <a:xfrm>
            <a:off x="7134224" y="5091568"/>
            <a:ext cx="4448175" cy="923330"/>
          </a:xfrm>
          <a:prstGeom prst="rect">
            <a:avLst/>
          </a:prstGeom>
          <a:noFill/>
        </p:spPr>
        <p:txBody>
          <a:bodyPr wrap="square" rtlCol="0">
            <a:spAutoFit/>
          </a:bodyPr>
          <a:lstStyle/>
          <a:p>
            <a:r>
              <a:rPr lang="en-US" dirty="0"/>
              <a:t>Total volume of foreign import in 2022 is 19482 lakhs kg</a:t>
            </a:r>
          </a:p>
          <a:p>
            <a:r>
              <a:rPr lang="en-US" dirty="0"/>
              <a:t>78%  import volume- Ernakulam District</a:t>
            </a:r>
          </a:p>
        </p:txBody>
      </p:sp>
    </p:spTree>
    <p:extLst>
      <p:ext uri="{BB962C8B-B14F-4D97-AF65-F5344CB8AC3E}">
        <p14:creationId xmlns:p14="http://schemas.microsoft.com/office/powerpoint/2010/main" val="1774503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0B15-52AB-D104-682B-429D3B176915}"/>
              </a:ext>
            </a:extLst>
          </p:cNvPr>
          <p:cNvSpPr>
            <a:spLocks noGrp="1"/>
          </p:cNvSpPr>
          <p:nvPr>
            <p:ph type="title"/>
          </p:nvPr>
        </p:nvSpPr>
        <p:spPr/>
        <p:txBody>
          <a:bodyPr/>
          <a:lstStyle/>
          <a:p>
            <a:r>
              <a:rPr lang="en-IN" u="sng" dirty="0"/>
              <a:t>Foreign Exports- Major commodities</a:t>
            </a:r>
          </a:p>
        </p:txBody>
      </p:sp>
      <p:graphicFrame>
        <p:nvGraphicFramePr>
          <p:cNvPr id="6" name="Table 6">
            <a:extLst>
              <a:ext uri="{FF2B5EF4-FFF2-40B4-BE49-F238E27FC236}">
                <a16:creationId xmlns:a16="http://schemas.microsoft.com/office/drawing/2014/main" id="{AE651FC7-F622-CE0D-3E1E-3D7497CD9DCE}"/>
              </a:ext>
            </a:extLst>
          </p:cNvPr>
          <p:cNvGraphicFramePr>
            <a:graphicFrameLocks noGrp="1"/>
          </p:cNvGraphicFramePr>
          <p:nvPr>
            <p:ph idx="1"/>
            <p:extLst>
              <p:ext uri="{D42A27DB-BD31-4B8C-83A1-F6EECF244321}">
                <p14:modId xmlns:p14="http://schemas.microsoft.com/office/powerpoint/2010/main" val="1720677397"/>
              </p:ext>
            </p:extLst>
          </p:nvPr>
        </p:nvGraphicFramePr>
        <p:xfrm>
          <a:off x="533400" y="1219201"/>
          <a:ext cx="5562600" cy="5036515"/>
        </p:xfrm>
        <a:graphic>
          <a:graphicData uri="http://schemas.openxmlformats.org/drawingml/2006/table">
            <a:tbl>
              <a:tblPr firstRow="1" bandRow="1">
                <a:tableStyleId>{5C22544A-7EE6-4342-B048-85BDC9FD1C3A}</a:tableStyleId>
              </a:tblPr>
              <a:tblGrid>
                <a:gridCol w="2781300">
                  <a:extLst>
                    <a:ext uri="{9D8B030D-6E8A-4147-A177-3AD203B41FA5}">
                      <a16:colId xmlns:a16="http://schemas.microsoft.com/office/drawing/2014/main" val="3064815858"/>
                    </a:ext>
                  </a:extLst>
                </a:gridCol>
                <a:gridCol w="2781300">
                  <a:extLst>
                    <a:ext uri="{9D8B030D-6E8A-4147-A177-3AD203B41FA5}">
                      <a16:colId xmlns:a16="http://schemas.microsoft.com/office/drawing/2014/main" val="2497132113"/>
                    </a:ext>
                  </a:extLst>
                </a:gridCol>
              </a:tblGrid>
              <a:tr h="385511">
                <a:tc>
                  <a:txBody>
                    <a:bodyPr/>
                    <a:lstStyle/>
                    <a:p>
                      <a:pPr algn="ctr"/>
                      <a:r>
                        <a:rPr lang="en-IN" dirty="0">
                          <a:latin typeface="Arial" panose="020B0604020202020204" pitchFamily="34" charset="0"/>
                          <a:cs typeface="Arial" panose="020B0604020202020204" pitchFamily="34" charset="0"/>
                        </a:rPr>
                        <a:t>District</a:t>
                      </a:r>
                    </a:p>
                  </a:txBody>
                  <a:tcPr/>
                </a:tc>
                <a:tc>
                  <a:txBody>
                    <a:bodyPr/>
                    <a:lstStyle/>
                    <a:p>
                      <a:r>
                        <a:rPr lang="en-IN" dirty="0">
                          <a:latin typeface="Arial" panose="020B0604020202020204" pitchFamily="34" charset="0"/>
                          <a:cs typeface="Arial" panose="020B0604020202020204" pitchFamily="34" charset="0"/>
                        </a:rPr>
                        <a:t>Major commodities</a:t>
                      </a:r>
                    </a:p>
                  </a:txBody>
                  <a:tcPr/>
                </a:tc>
                <a:extLst>
                  <a:ext uri="{0D108BD9-81ED-4DB2-BD59-A6C34878D82A}">
                    <a16:rowId xmlns:a16="http://schemas.microsoft.com/office/drawing/2014/main" val="1206559418"/>
                  </a:ext>
                </a:extLst>
              </a:tr>
              <a:tr h="551199">
                <a:tc>
                  <a:txBody>
                    <a:bodyPr/>
                    <a:lstStyle/>
                    <a:p>
                      <a:pPr algn="ctr"/>
                      <a:r>
                        <a:rPr lang="en-IN" dirty="0">
                          <a:latin typeface="Arial" panose="020B0604020202020204" pitchFamily="34" charset="0"/>
                          <a:cs typeface="Arial" panose="020B0604020202020204" pitchFamily="34" charset="0"/>
                        </a:rPr>
                        <a:t>Ernakulam</a:t>
                      </a:r>
                    </a:p>
                  </a:txBody>
                  <a:tcPr/>
                </a:tc>
                <a:tc>
                  <a:txBody>
                    <a:bodyPr/>
                    <a:lstStyle/>
                    <a:p>
                      <a:r>
                        <a:rPr lang="en-IN" dirty="0">
                          <a:latin typeface="Arial" panose="020B0604020202020204" pitchFamily="34" charset="0"/>
                          <a:cs typeface="Arial" panose="020B0604020202020204" pitchFamily="34" charset="0"/>
                        </a:rPr>
                        <a:t>Turmeric powder, Frozen squid, zinc concentrate, synthetic rutile</a:t>
                      </a:r>
                    </a:p>
                  </a:txBody>
                  <a:tcPr/>
                </a:tc>
                <a:extLst>
                  <a:ext uri="{0D108BD9-81ED-4DB2-BD59-A6C34878D82A}">
                    <a16:rowId xmlns:a16="http://schemas.microsoft.com/office/drawing/2014/main" val="3159530439"/>
                  </a:ext>
                </a:extLst>
              </a:tr>
              <a:tr h="551199">
                <a:tc>
                  <a:txBody>
                    <a:bodyPr/>
                    <a:lstStyle/>
                    <a:p>
                      <a:pPr algn="ctr"/>
                      <a:r>
                        <a:rPr lang="en-IN" dirty="0">
                          <a:latin typeface="Arial" panose="020B0604020202020204" pitchFamily="34" charset="0"/>
                          <a:cs typeface="Arial" panose="020B0604020202020204" pitchFamily="34" charset="0"/>
                        </a:rPr>
                        <a:t>Kottayam</a:t>
                      </a:r>
                    </a:p>
                  </a:txBody>
                  <a:tcPr/>
                </a:tc>
                <a:tc>
                  <a:txBody>
                    <a:bodyPr/>
                    <a:lstStyle/>
                    <a:p>
                      <a:r>
                        <a:rPr lang="en-IN" dirty="0">
                          <a:latin typeface="Arial" panose="020B0604020202020204" pitchFamily="34" charset="0"/>
                          <a:cs typeface="Arial" panose="020B0604020202020204" pitchFamily="34" charset="0"/>
                        </a:rPr>
                        <a:t>Rubber mats, tapioca chips, surgical gloves, coir mats</a:t>
                      </a:r>
                    </a:p>
                  </a:txBody>
                  <a:tcPr/>
                </a:tc>
                <a:extLst>
                  <a:ext uri="{0D108BD9-81ED-4DB2-BD59-A6C34878D82A}">
                    <a16:rowId xmlns:a16="http://schemas.microsoft.com/office/drawing/2014/main" val="4259870601"/>
                  </a:ext>
                </a:extLst>
              </a:tr>
              <a:tr h="385511">
                <a:tc>
                  <a:txBody>
                    <a:bodyPr/>
                    <a:lstStyle/>
                    <a:p>
                      <a:pPr algn="ctr"/>
                      <a:r>
                        <a:rPr lang="en-IN" dirty="0">
                          <a:latin typeface="Arial" panose="020B0604020202020204" pitchFamily="34" charset="0"/>
                          <a:cs typeface="Arial" panose="020B0604020202020204" pitchFamily="34" charset="0"/>
                        </a:rPr>
                        <a:t>Alappuzha</a:t>
                      </a:r>
                    </a:p>
                  </a:txBody>
                  <a:tcPr/>
                </a:tc>
                <a:tc>
                  <a:txBody>
                    <a:bodyPr/>
                    <a:lstStyle/>
                    <a:p>
                      <a:r>
                        <a:rPr lang="en-IN" dirty="0">
                          <a:latin typeface="Arial" panose="020B0604020202020204" pitchFamily="34" charset="0"/>
                          <a:cs typeface="Arial" panose="020B0604020202020204" pitchFamily="34" charset="0"/>
                        </a:rPr>
                        <a:t>Tender coconut, rubber mat, frozen fish, Rice</a:t>
                      </a:r>
                    </a:p>
                  </a:txBody>
                  <a:tcPr/>
                </a:tc>
                <a:extLst>
                  <a:ext uri="{0D108BD9-81ED-4DB2-BD59-A6C34878D82A}">
                    <a16:rowId xmlns:a16="http://schemas.microsoft.com/office/drawing/2014/main" val="3295099712"/>
                  </a:ext>
                </a:extLst>
              </a:tr>
              <a:tr h="385511">
                <a:tc>
                  <a:txBody>
                    <a:bodyPr/>
                    <a:lstStyle/>
                    <a:p>
                      <a:pPr algn="ctr"/>
                      <a:r>
                        <a:rPr lang="en-IN" dirty="0">
                          <a:latin typeface="Arial" panose="020B0604020202020204" pitchFamily="34" charset="0"/>
                          <a:cs typeface="Arial" panose="020B0604020202020204" pitchFamily="34" charset="0"/>
                        </a:rPr>
                        <a:t>Kollam</a:t>
                      </a:r>
                    </a:p>
                  </a:txBody>
                  <a:tcPr/>
                </a:tc>
                <a:tc>
                  <a:txBody>
                    <a:bodyPr/>
                    <a:lstStyle/>
                    <a:p>
                      <a:r>
                        <a:rPr lang="en-IN" dirty="0">
                          <a:latin typeface="Arial" panose="020B0604020202020204" pitchFamily="34" charset="0"/>
                          <a:cs typeface="Arial" panose="020B0604020202020204" pitchFamily="34" charset="0"/>
                        </a:rPr>
                        <a:t>Frozen squid, cashew</a:t>
                      </a:r>
                    </a:p>
                  </a:txBody>
                  <a:tcPr/>
                </a:tc>
                <a:extLst>
                  <a:ext uri="{0D108BD9-81ED-4DB2-BD59-A6C34878D82A}">
                    <a16:rowId xmlns:a16="http://schemas.microsoft.com/office/drawing/2014/main" val="1543985311"/>
                  </a:ext>
                </a:extLst>
              </a:tr>
              <a:tr h="385511">
                <a:tc>
                  <a:txBody>
                    <a:bodyPr/>
                    <a:lstStyle/>
                    <a:p>
                      <a:pPr algn="ctr"/>
                      <a:r>
                        <a:rPr lang="en-IN" dirty="0">
                          <a:latin typeface="Arial" panose="020B0604020202020204" pitchFamily="34" charset="0"/>
                          <a:cs typeface="Arial" panose="020B0604020202020204" pitchFamily="34" charset="0"/>
                        </a:rPr>
                        <a:t>Thrissur</a:t>
                      </a:r>
                    </a:p>
                  </a:txBody>
                  <a:tcPr/>
                </a:tc>
                <a:tc>
                  <a:txBody>
                    <a:bodyPr/>
                    <a:lstStyle/>
                    <a:p>
                      <a:r>
                        <a:rPr lang="en-IN" dirty="0">
                          <a:latin typeface="Arial" panose="020B0604020202020204" pitchFamily="34" charset="0"/>
                          <a:cs typeface="Arial" panose="020B0604020202020204" pitchFamily="34" charset="0"/>
                        </a:rPr>
                        <a:t>Spices, turmeric powder</a:t>
                      </a:r>
                    </a:p>
                  </a:txBody>
                  <a:tcPr/>
                </a:tc>
                <a:extLst>
                  <a:ext uri="{0D108BD9-81ED-4DB2-BD59-A6C34878D82A}">
                    <a16:rowId xmlns:a16="http://schemas.microsoft.com/office/drawing/2014/main" val="3583359586"/>
                  </a:ext>
                </a:extLst>
              </a:tr>
              <a:tr h="385511">
                <a:tc>
                  <a:txBody>
                    <a:bodyPr/>
                    <a:lstStyle/>
                    <a:p>
                      <a:pPr algn="ctr"/>
                      <a:r>
                        <a:rPr lang="en-IN" dirty="0">
                          <a:latin typeface="Arial" panose="020B0604020202020204" pitchFamily="34" charset="0"/>
                          <a:cs typeface="Arial" panose="020B0604020202020204" pitchFamily="34" charset="0"/>
                        </a:rPr>
                        <a:t>Tirupur</a:t>
                      </a:r>
                    </a:p>
                  </a:txBody>
                  <a:tcPr/>
                </a:tc>
                <a:tc>
                  <a:txBody>
                    <a:bodyPr/>
                    <a:lstStyle/>
                    <a:p>
                      <a:r>
                        <a:rPr lang="en-IN" dirty="0">
                          <a:latin typeface="Arial" panose="020B0604020202020204" pitchFamily="34" charset="0"/>
                          <a:cs typeface="Arial" panose="020B0604020202020204" pitchFamily="34" charset="0"/>
                        </a:rPr>
                        <a:t>Cotton yarn, Coir pith</a:t>
                      </a:r>
                    </a:p>
                  </a:txBody>
                  <a:tcPr/>
                </a:tc>
                <a:extLst>
                  <a:ext uri="{0D108BD9-81ED-4DB2-BD59-A6C34878D82A}">
                    <a16:rowId xmlns:a16="http://schemas.microsoft.com/office/drawing/2014/main" val="2181679122"/>
                  </a:ext>
                </a:extLst>
              </a:tr>
              <a:tr h="385511">
                <a:tc>
                  <a:txBody>
                    <a:bodyPr/>
                    <a:lstStyle/>
                    <a:p>
                      <a:pPr algn="ctr"/>
                      <a:r>
                        <a:rPr lang="en-IN" dirty="0">
                          <a:latin typeface="Arial" panose="020B0604020202020204" pitchFamily="34" charset="0"/>
                          <a:cs typeface="Arial" panose="020B0604020202020204" pitchFamily="34" charset="0"/>
                        </a:rPr>
                        <a:t>Coimbatore</a:t>
                      </a:r>
                    </a:p>
                  </a:txBody>
                  <a:tcPr/>
                </a:tc>
                <a:tc>
                  <a:txBody>
                    <a:bodyPr/>
                    <a:lstStyle/>
                    <a:p>
                      <a:r>
                        <a:rPr lang="en-IN" dirty="0">
                          <a:latin typeface="Arial" panose="020B0604020202020204" pitchFamily="34" charset="0"/>
                          <a:cs typeface="Arial" panose="020B0604020202020204" pitchFamily="34" charset="0"/>
                        </a:rPr>
                        <a:t>Instant coffee, valves, cotton yarn, coir pith, Tea</a:t>
                      </a:r>
                    </a:p>
                  </a:txBody>
                  <a:tcPr/>
                </a:tc>
                <a:extLst>
                  <a:ext uri="{0D108BD9-81ED-4DB2-BD59-A6C34878D82A}">
                    <a16:rowId xmlns:a16="http://schemas.microsoft.com/office/drawing/2014/main" val="3566108885"/>
                  </a:ext>
                </a:extLst>
              </a:tr>
              <a:tr h="385511">
                <a:tc>
                  <a:txBody>
                    <a:bodyPr/>
                    <a:lstStyle/>
                    <a:p>
                      <a:pPr algn="ctr"/>
                      <a:r>
                        <a:rPr lang="en-IN" dirty="0">
                          <a:latin typeface="Arial" panose="020B0604020202020204" pitchFamily="34" charset="0"/>
                          <a:cs typeface="Arial" panose="020B0604020202020204" pitchFamily="34" charset="0"/>
                        </a:rPr>
                        <a:t>Idukki</a:t>
                      </a:r>
                    </a:p>
                  </a:txBody>
                  <a:tcPr/>
                </a:tc>
                <a:tc>
                  <a:txBody>
                    <a:bodyPr/>
                    <a:lstStyle/>
                    <a:p>
                      <a:r>
                        <a:rPr lang="en-IN" dirty="0">
                          <a:latin typeface="Arial" panose="020B0604020202020204" pitchFamily="34" charset="0"/>
                          <a:cs typeface="Arial" panose="020B0604020202020204" pitchFamily="34" charset="0"/>
                        </a:rPr>
                        <a:t>Urad dal, Rice</a:t>
                      </a:r>
                    </a:p>
                  </a:txBody>
                  <a:tcPr/>
                </a:tc>
                <a:extLst>
                  <a:ext uri="{0D108BD9-81ED-4DB2-BD59-A6C34878D82A}">
                    <a16:rowId xmlns:a16="http://schemas.microsoft.com/office/drawing/2014/main" val="1271906891"/>
                  </a:ext>
                </a:extLst>
              </a:tr>
            </a:tbl>
          </a:graphicData>
        </a:graphic>
      </p:graphicFrame>
      <p:sp>
        <p:nvSpPr>
          <p:cNvPr id="4" name="Footer Placeholder 3">
            <a:extLst>
              <a:ext uri="{FF2B5EF4-FFF2-40B4-BE49-F238E27FC236}">
                <a16:creationId xmlns:a16="http://schemas.microsoft.com/office/drawing/2014/main" id="{6C1AC219-D787-9969-5028-BD8F0BB94293}"/>
              </a:ext>
            </a:extLst>
          </p:cNvPr>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3" name="Table 4">
            <a:extLst>
              <a:ext uri="{FF2B5EF4-FFF2-40B4-BE49-F238E27FC236}">
                <a16:creationId xmlns:a16="http://schemas.microsoft.com/office/drawing/2014/main" id="{85020B55-AD79-CF12-6404-096E2C6D1F81}"/>
              </a:ext>
            </a:extLst>
          </p:cNvPr>
          <p:cNvGraphicFramePr>
            <a:graphicFrameLocks noGrp="1"/>
          </p:cNvGraphicFramePr>
          <p:nvPr>
            <p:extLst>
              <p:ext uri="{D42A27DB-BD31-4B8C-83A1-F6EECF244321}">
                <p14:modId xmlns:p14="http://schemas.microsoft.com/office/powerpoint/2010/main" val="3512325493"/>
              </p:ext>
            </p:extLst>
          </p:nvPr>
        </p:nvGraphicFramePr>
        <p:xfrm>
          <a:off x="6400800" y="1143000"/>
          <a:ext cx="4267200" cy="32004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1323539770"/>
                    </a:ext>
                  </a:extLst>
                </a:gridCol>
                <a:gridCol w="2133600">
                  <a:extLst>
                    <a:ext uri="{9D8B030D-6E8A-4147-A177-3AD203B41FA5}">
                      <a16:colId xmlns:a16="http://schemas.microsoft.com/office/drawing/2014/main" val="3389002565"/>
                    </a:ext>
                  </a:extLst>
                </a:gridCol>
              </a:tblGrid>
              <a:tr h="349042">
                <a:tc>
                  <a:txBody>
                    <a:bodyPr/>
                    <a:lstStyle/>
                    <a:p>
                      <a:r>
                        <a:rPr lang="en-IN" dirty="0">
                          <a:latin typeface="Arial" panose="020B0604020202020204" pitchFamily="34" charset="0"/>
                          <a:cs typeface="Arial" panose="020B0604020202020204" pitchFamily="34" charset="0"/>
                        </a:rPr>
                        <a:t>District</a:t>
                      </a:r>
                    </a:p>
                  </a:txBody>
                  <a:tcPr/>
                </a:tc>
                <a:tc>
                  <a:txBody>
                    <a:bodyPr/>
                    <a:lstStyle/>
                    <a:p>
                      <a:r>
                        <a:rPr lang="en-IN" dirty="0">
                          <a:latin typeface="Arial" panose="020B0604020202020204" pitchFamily="34" charset="0"/>
                          <a:cs typeface="Arial" panose="020B0604020202020204" pitchFamily="34" charset="0"/>
                        </a:rPr>
                        <a:t>Major commodities</a:t>
                      </a:r>
                    </a:p>
                  </a:txBody>
                  <a:tcPr/>
                </a:tc>
                <a:extLst>
                  <a:ext uri="{0D108BD9-81ED-4DB2-BD59-A6C34878D82A}">
                    <a16:rowId xmlns:a16="http://schemas.microsoft.com/office/drawing/2014/main" val="3329554140"/>
                  </a:ext>
                </a:extLst>
              </a:tr>
              <a:tr h="349042">
                <a:tc>
                  <a:txBody>
                    <a:bodyPr/>
                    <a:lstStyle/>
                    <a:p>
                      <a:r>
                        <a:rPr lang="en-IN" dirty="0">
                          <a:latin typeface="Arial" panose="020B0604020202020204" pitchFamily="34" charset="0"/>
                          <a:cs typeface="Arial" panose="020B0604020202020204" pitchFamily="34" charset="0"/>
                        </a:rPr>
                        <a:t>Palakkad</a:t>
                      </a:r>
                    </a:p>
                  </a:txBody>
                  <a:tcPr/>
                </a:tc>
                <a:tc>
                  <a:txBody>
                    <a:bodyPr/>
                    <a:lstStyle/>
                    <a:p>
                      <a:r>
                        <a:rPr lang="en-IN" dirty="0">
                          <a:latin typeface="Arial" panose="020B0604020202020204" pitchFamily="34" charset="0"/>
                          <a:cs typeface="Arial" panose="020B0604020202020204" pitchFamily="34" charset="0"/>
                        </a:rPr>
                        <a:t>Rubber thread, Fish oil, woven bags</a:t>
                      </a:r>
                    </a:p>
                  </a:txBody>
                  <a:tcPr/>
                </a:tc>
                <a:extLst>
                  <a:ext uri="{0D108BD9-81ED-4DB2-BD59-A6C34878D82A}">
                    <a16:rowId xmlns:a16="http://schemas.microsoft.com/office/drawing/2014/main" val="2352010914"/>
                  </a:ext>
                </a:extLst>
              </a:tr>
              <a:tr h="349042">
                <a:tc>
                  <a:txBody>
                    <a:bodyPr/>
                    <a:lstStyle/>
                    <a:p>
                      <a:r>
                        <a:rPr lang="en-IN" dirty="0">
                          <a:latin typeface="Arial" panose="020B0604020202020204" pitchFamily="34" charset="0"/>
                          <a:cs typeface="Arial" panose="020B0604020202020204" pitchFamily="34" charset="0"/>
                        </a:rPr>
                        <a:t>Malappuram</a:t>
                      </a:r>
                    </a:p>
                  </a:txBody>
                  <a:tcPr/>
                </a:tc>
                <a:tc>
                  <a:txBody>
                    <a:bodyPr/>
                    <a:lstStyle/>
                    <a:p>
                      <a:r>
                        <a:rPr lang="en-IN" dirty="0">
                          <a:latin typeface="Arial" panose="020B0604020202020204" pitchFamily="34" charset="0"/>
                          <a:cs typeface="Arial" panose="020B0604020202020204" pitchFamily="34" charset="0"/>
                        </a:rPr>
                        <a:t>Rice, rice powder</a:t>
                      </a:r>
                    </a:p>
                  </a:txBody>
                  <a:tcPr/>
                </a:tc>
                <a:extLst>
                  <a:ext uri="{0D108BD9-81ED-4DB2-BD59-A6C34878D82A}">
                    <a16:rowId xmlns:a16="http://schemas.microsoft.com/office/drawing/2014/main" val="3804291836"/>
                  </a:ext>
                </a:extLst>
              </a:tr>
              <a:tr h="349042">
                <a:tc>
                  <a:txBody>
                    <a:bodyPr/>
                    <a:lstStyle/>
                    <a:p>
                      <a:r>
                        <a:rPr lang="en-IN" dirty="0">
                          <a:latin typeface="Arial" panose="020B0604020202020204" pitchFamily="34" charset="0"/>
                          <a:cs typeface="Arial" panose="020B0604020202020204" pitchFamily="34" charset="0"/>
                        </a:rPr>
                        <a:t>Kozhikode</a:t>
                      </a:r>
                    </a:p>
                  </a:txBody>
                  <a:tcPr/>
                </a:tc>
                <a:tc>
                  <a:txBody>
                    <a:bodyPr/>
                    <a:lstStyle/>
                    <a:p>
                      <a:r>
                        <a:rPr lang="en-IN" dirty="0">
                          <a:latin typeface="Arial" panose="020B0604020202020204" pitchFamily="34" charset="0"/>
                          <a:cs typeface="Arial" panose="020B0604020202020204" pitchFamily="34" charset="0"/>
                        </a:rPr>
                        <a:t>Maida, coconuts, valves</a:t>
                      </a:r>
                    </a:p>
                  </a:txBody>
                  <a:tcPr/>
                </a:tc>
                <a:extLst>
                  <a:ext uri="{0D108BD9-81ED-4DB2-BD59-A6C34878D82A}">
                    <a16:rowId xmlns:a16="http://schemas.microsoft.com/office/drawing/2014/main" val="2157976565"/>
                  </a:ext>
                </a:extLst>
              </a:tr>
              <a:tr h="349042">
                <a:tc>
                  <a:txBody>
                    <a:bodyPr/>
                    <a:lstStyle/>
                    <a:p>
                      <a:r>
                        <a:rPr lang="en-IN" dirty="0">
                          <a:latin typeface="Arial" panose="020B0604020202020204" pitchFamily="34" charset="0"/>
                          <a:cs typeface="Arial" panose="020B0604020202020204" pitchFamily="34" charset="0"/>
                        </a:rPr>
                        <a:t>Trivandrum</a:t>
                      </a:r>
                    </a:p>
                  </a:txBody>
                  <a:tcPr/>
                </a:tc>
                <a:tc>
                  <a:txBody>
                    <a:bodyPr/>
                    <a:lstStyle/>
                    <a:p>
                      <a:r>
                        <a:rPr lang="en-IN" dirty="0">
                          <a:latin typeface="Arial" panose="020B0604020202020204" pitchFamily="34" charset="0"/>
                          <a:cs typeface="Arial" panose="020B0604020202020204" pitchFamily="34" charset="0"/>
                        </a:rPr>
                        <a:t>Clay, Blood bag, Frozen fish</a:t>
                      </a:r>
                    </a:p>
                  </a:txBody>
                  <a:tcPr/>
                </a:tc>
                <a:extLst>
                  <a:ext uri="{0D108BD9-81ED-4DB2-BD59-A6C34878D82A}">
                    <a16:rowId xmlns:a16="http://schemas.microsoft.com/office/drawing/2014/main" val="630706879"/>
                  </a:ext>
                </a:extLst>
              </a:tr>
            </a:tbl>
          </a:graphicData>
        </a:graphic>
      </p:graphicFrame>
      <p:sp>
        <p:nvSpPr>
          <p:cNvPr id="5" name="TextBox 4">
            <a:extLst>
              <a:ext uri="{FF2B5EF4-FFF2-40B4-BE49-F238E27FC236}">
                <a16:creationId xmlns:a16="http://schemas.microsoft.com/office/drawing/2014/main" id="{8C607310-142E-4A7C-81DD-9E82B241A950}"/>
              </a:ext>
            </a:extLst>
          </p:cNvPr>
          <p:cNvSpPr txBox="1"/>
          <p:nvPr/>
        </p:nvSpPr>
        <p:spPr>
          <a:xfrm>
            <a:off x="6400800" y="4465638"/>
            <a:ext cx="4648200"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Major Exporter </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Cochin minerals and rutile limited –Synthetic rutile</a:t>
            </a:r>
          </a:p>
          <a:p>
            <a:pPr marL="285750" indent="-285750">
              <a:buFont typeface="Wingdings" panose="05000000000000000000" pitchFamily="2" charset="2"/>
              <a:buChar char="Ø"/>
            </a:pPr>
            <a:r>
              <a:rPr lang="en-US" dirty="0" err="1">
                <a:latin typeface="Arial" panose="020B0604020202020204" pitchFamily="34" charset="0"/>
                <a:cs typeface="Arial" panose="020B0604020202020204" pitchFamily="34" charset="0"/>
              </a:rPr>
              <a:t>Girnar</a:t>
            </a:r>
            <a:r>
              <a:rPr lang="en-US" dirty="0">
                <a:latin typeface="Arial" panose="020B0604020202020204" pitchFamily="34" charset="0"/>
                <a:cs typeface="Arial" panose="020B0604020202020204" pitchFamily="34" charset="0"/>
              </a:rPr>
              <a:t> Food and Beverages Ltd – Tea</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William Good care &amp; Son limited – Rubber mats</a:t>
            </a:r>
          </a:p>
          <a:p>
            <a:endParaRPr lang="en-US" dirty="0"/>
          </a:p>
        </p:txBody>
      </p:sp>
    </p:spTree>
    <p:extLst>
      <p:ext uri="{BB962C8B-B14F-4D97-AF65-F5344CB8AC3E}">
        <p14:creationId xmlns:p14="http://schemas.microsoft.com/office/powerpoint/2010/main" val="3770112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ED67-4FF6-6438-B77A-51C6F573DDCE}"/>
              </a:ext>
            </a:extLst>
          </p:cNvPr>
          <p:cNvSpPr>
            <a:spLocks noGrp="1"/>
          </p:cNvSpPr>
          <p:nvPr>
            <p:ph type="title"/>
          </p:nvPr>
        </p:nvSpPr>
        <p:spPr/>
        <p:txBody>
          <a:bodyPr>
            <a:normAutofit/>
          </a:bodyPr>
          <a:lstStyle/>
          <a:p>
            <a:r>
              <a:rPr lang="en-IN" sz="3600" u="sng" dirty="0"/>
              <a:t>Hinterland Identification based on no. of exporters </a:t>
            </a:r>
          </a:p>
        </p:txBody>
      </p:sp>
      <p:sp>
        <p:nvSpPr>
          <p:cNvPr id="4" name="Footer Placeholder 3">
            <a:extLst>
              <a:ext uri="{FF2B5EF4-FFF2-40B4-BE49-F238E27FC236}">
                <a16:creationId xmlns:a16="http://schemas.microsoft.com/office/drawing/2014/main" id="{48B4071F-8172-D08D-B6B4-388D0BDB1753}"/>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Content Placeholder 4">
            <a:extLst>
              <a:ext uri="{FF2B5EF4-FFF2-40B4-BE49-F238E27FC236}">
                <a16:creationId xmlns:a16="http://schemas.microsoft.com/office/drawing/2014/main" id="{4EB76A0D-CD0D-5906-FFEC-D5D924C5BDEA}"/>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id="{5084CEB1-1317-A10F-F840-6F4DFA4B0374}"/>
              </a:ext>
            </a:extLst>
          </p:cNvPr>
          <p:cNvPicPr>
            <a:picLocks noChangeAspect="1"/>
          </p:cNvPicPr>
          <p:nvPr/>
        </p:nvPicPr>
        <p:blipFill>
          <a:blip r:embed="rId2"/>
          <a:stretch>
            <a:fillRect/>
          </a:stretch>
        </p:blipFill>
        <p:spPr>
          <a:xfrm>
            <a:off x="685800" y="1350128"/>
            <a:ext cx="7086600" cy="5010448"/>
          </a:xfrm>
          <a:prstGeom prst="rect">
            <a:avLst/>
          </a:prstGeom>
        </p:spPr>
      </p:pic>
      <p:sp>
        <p:nvSpPr>
          <p:cNvPr id="6" name="TextBox 5">
            <a:extLst>
              <a:ext uri="{FF2B5EF4-FFF2-40B4-BE49-F238E27FC236}">
                <a16:creationId xmlns:a16="http://schemas.microsoft.com/office/drawing/2014/main" id="{25957724-ABDA-4170-B95D-4E6C5E35D79B}"/>
              </a:ext>
            </a:extLst>
          </p:cNvPr>
          <p:cNvSpPr txBox="1"/>
          <p:nvPr/>
        </p:nvSpPr>
        <p:spPr>
          <a:xfrm>
            <a:off x="8077200" y="941507"/>
            <a:ext cx="3581400" cy="5355312"/>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Major exporter location is identified and mapped using GIS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Majority of exporters are located in Ernakulam, Thrissur, Coimbatore and Tirupur</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Total No. of exporters in Ernakulam – 174</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Total No. of exporters in Alappuzha – 101</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Total No. exporters in Coimbatore – 78</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 Total volume of export is 14,590 lakhs kg</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25% of total volume from Ernakulam</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1805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AAB55-62C3-F531-ED1C-0B9B889F8C03}"/>
              </a:ext>
            </a:extLst>
          </p:cNvPr>
          <p:cNvSpPr>
            <a:spLocks noGrp="1"/>
          </p:cNvSpPr>
          <p:nvPr>
            <p:ph type="title"/>
          </p:nvPr>
        </p:nvSpPr>
        <p:spPr/>
        <p:txBody>
          <a:bodyPr/>
          <a:lstStyle/>
          <a:p>
            <a:r>
              <a:rPr lang="en-IN" u="sng" dirty="0"/>
              <a:t>Hinterland Identification based on volume of exporters</a:t>
            </a:r>
          </a:p>
        </p:txBody>
      </p:sp>
      <p:sp>
        <p:nvSpPr>
          <p:cNvPr id="4" name="Footer Placeholder 3">
            <a:extLst>
              <a:ext uri="{FF2B5EF4-FFF2-40B4-BE49-F238E27FC236}">
                <a16:creationId xmlns:a16="http://schemas.microsoft.com/office/drawing/2014/main" id="{EC4AC98A-A263-B9A8-0342-5D85CFFF70B1}"/>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6" name="Content Placeholder 5">
            <a:extLst>
              <a:ext uri="{FF2B5EF4-FFF2-40B4-BE49-F238E27FC236}">
                <a16:creationId xmlns:a16="http://schemas.microsoft.com/office/drawing/2014/main" id="{2BC75CD4-D166-689F-E686-31F96BF9B4A4}"/>
              </a:ext>
            </a:extLst>
          </p:cNvPr>
          <p:cNvPicPr>
            <a:picLocks noGrp="1" noChangeAspect="1"/>
          </p:cNvPicPr>
          <p:nvPr>
            <p:ph idx="1"/>
          </p:nvPr>
        </p:nvPicPr>
        <p:blipFill rotWithShape="1">
          <a:blip r:embed="rId3"/>
          <a:srcRect l="31514" t="1" r="26105" b="4696"/>
          <a:stretch/>
        </p:blipFill>
        <p:spPr>
          <a:xfrm>
            <a:off x="9615133" y="1343719"/>
            <a:ext cx="2209800" cy="3513425"/>
          </a:xfrm>
        </p:spPr>
      </p:pic>
      <p:pic>
        <p:nvPicPr>
          <p:cNvPr id="8" name="Picture 7">
            <a:extLst>
              <a:ext uri="{FF2B5EF4-FFF2-40B4-BE49-F238E27FC236}">
                <a16:creationId xmlns:a16="http://schemas.microsoft.com/office/drawing/2014/main" id="{5C8DDC39-F144-E76C-ABEB-51C0327B57F8}"/>
              </a:ext>
            </a:extLst>
          </p:cNvPr>
          <p:cNvPicPr>
            <a:picLocks noChangeAspect="1"/>
          </p:cNvPicPr>
          <p:nvPr/>
        </p:nvPicPr>
        <p:blipFill>
          <a:blip r:embed="rId4"/>
          <a:stretch>
            <a:fillRect/>
          </a:stretch>
        </p:blipFill>
        <p:spPr>
          <a:xfrm>
            <a:off x="877862" y="1479018"/>
            <a:ext cx="5515972" cy="3899964"/>
          </a:xfrm>
          <a:prstGeom prst="rect">
            <a:avLst/>
          </a:prstGeom>
        </p:spPr>
      </p:pic>
      <p:pic>
        <p:nvPicPr>
          <p:cNvPr id="9" name="Picture 8">
            <a:extLst>
              <a:ext uri="{FF2B5EF4-FFF2-40B4-BE49-F238E27FC236}">
                <a16:creationId xmlns:a16="http://schemas.microsoft.com/office/drawing/2014/main" id="{15933A3A-5921-7015-1926-8486753587D1}"/>
              </a:ext>
            </a:extLst>
          </p:cNvPr>
          <p:cNvPicPr>
            <a:picLocks noChangeAspect="1"/>
          </p:cNvPicPr>
          <p:nvPr/>
        </p:nvPicPr>
        <p:blipFill rotWithShape="1">
          <a:blip r:embed="rId5"/>
          <a:srcRect l="20636" t="8661" r="6449" b="1913"/>
          <a:stretch/>
        </p:blipFill>
        <p:spPr>
          <a:xfrm>
            <a:off x="6477000" y="1356981"/>
            <a:ext cx="2971800" cy="2314741"/>
          </a:xfrm>
          <a:prstGeom prst="rect">
            <a:avLst/>
          </a:prstGeom>
        </p:spPr>
      </p:pic>
      <p:sp>
        <p:nvSpPr>
          <p:cNvPr id="10" name="TextBox 9">
            <a:extLst>
              <a:ext uri="{FF2B5EF4-FFF2-40B4-BE49-F238E27FC236}">
                <a16:creationId xmlns:a16="http://schemas.microsoft.com/office/drawing/2014/main" id="{4C2668C5-6FA5-BA1C-18E6-D783C47946BE}"/>
              </a:ext>
            </a:extLst>
          </p:cNvPr>
          <p:cNvSpPr txBox="1"/>
          <p:nvPr/>
        </p:nvSpPr>
        <p:spPr>
          <a:xfrm>
            <a:off x="6477000" y="1294352"/>
            <a:ext cx="1371600" cy="369332"/>
          </a:xfrm>
          <a:prstGeom prst="rect">
            <a:avLst/>
          </a:prstGeom>
          <a:noFill/>
          <a:ln>
            <a:solidFill>
              <a:schemeClr val="tx1"/>
            </a:solidFill>
          </a:ln>
        </p:spPr>
        <p:txBody>
          <a:bodyPr wrap="square" rtlCol="0">
            <a:spAutoFit/>
          </a:bodyPr>
          <a:lstStyle/>
          <a:p>
            <a:r>
              <a:rPr lang="en-IN" dirty="0"/>
              <a:t>Ernakulam</a:t>
            </a:r>
          </a:p>
        </p:txBody>
      </p:sp>
      <p:sp>
        <p:nvSpPr>
          <p:cNvPr id="11" name="TextBox 10">
            <a:extLst>
              <a:ext uri="{FF2B5EF4-FFF2-40B4-BE49-F238E27FC236}">
                <a16:creationId xmlns:a16="http://schemas.microsoft.com/office/drawing/2014/main" id="{3F60C2C9-8CFC-9B33-45D7-8F541D3708CF}"/>
              </a:ext>
            </a:extLst>
          </p:cNvPr>
          <p:cNvSpPr txBox="1"/>
          <p:nvPr/>
        </p:nvSpPr>
        <p:spPr>
          <a:xfrm>
            <a:off x="10439400" y="1479018"/>
            <a:ext cx="1295400" cy="369332"/>
          </a:xfrm>
          <a:prstGeom prst="rect">
            <a:avLst/>
          </a:prstGeom>
          <a:noFill/>
          <a:ln>
            <a:solidFill>
              <a:schemeClr val="tx1"/>
            </a:solidFill>
          </a:ln>
        </p:spPr>
        <p:txBody>
          <a:bodyPr wrap="square" rtlCol="0">
            <a:spAutoFit/>
          </a:bodyPr>
          <a:lstStyle/>
          <a:p>
            <a:r>
              <a:rPr lang="en-IN" dirty="0"/>
              <a:t>Alappuzha</a:t>
            </a:r>
          </a:p>
        </p:txBody>
      </p:sp>
      <p:pic>
        <p:nvPicPr>
          <p:cNvPr id="13" name="Picture 12">
            <a:extLst>
              <a:ext uri="{FF2B5EF4-FFF2-40B4-BE49-F238E27FC236}">
                <a16:creationId xmlns:a16="http://schemas.microsoft.com/office/drawing/2014/main" id="{ED9B5DE1-C1E5-C841-D987-B3268F2D5423}"/>
              </a:ext>
            </a:extLst>
          </p:cNvPr>
          <p:cNvPicPr>
            <a:picLocks noChangeAspect="1"/>
          </p:cNvPicPr>
          <p:nvPr/>
        </p:nvPicPr>
        <p:blipFill>
          <a:blip r:embed="rId6"/>
          <a:stretch>
            <a:fillRect/>
          </a:stretch>
        </p:blipFill>
        <p:spPr>
          <a:xfrm>
            <a:off x="6491521" y="3886200"/>
            <a:ext cx="2971800" cy="2101155"/>
          </a:xfrm>
          <a:prstGeom prst="rect">
            <a:avLst/>
          </a:prstGeom>
        </p:spPr>
      </p:pic>
      <p:sp>
        <p:nvSpPr>
          <p:cNvPr id="14" name="TextBox 13">
            <a:extLst>
              <a:ext uri="{FF2B5EF4-FFF2-40B4-BE49-F238E27FC236}">
                <a16:creationId xmlns:a16="http://schemas.microsoft.com/office/drawing/2014/main" id="{8915B227-BC51-A66E-5FA8-74FB04AC83E3}"/>
              </a:ext>
            </a:extLst>
          </p:cNvPr>
          <p:cNvSpPr txBox="1"/>
          <p:nvPr/>
        </p:nvSpPr>
        <p:spPr>
          <a:xfrm>
            <a:off x="6393834" y="5987355"/>
            <a:ext cx="1683954" cy="369332"/>
          </a:xfrm>
          <a:prstGeom prst="rect">
            <a:avLst/>
          </a:prstGeom>
          <a:noFill/>
        </p:spPr>
        <p:txBody>
          <a:bodyPr wrap="square" rtlCol="0">
            <a:spAutoFit/>
          </a:bodyPr>
          <a:lstStyle/>
          <a:p>
            <a:r>
              <a:rPr lang="en-IN" dirty="0"/>
              <a:t>Coimbatore</a:t>
            </a:r>
          </a:p>
        </p:txBody>
      </p:sp>
      <p:sp>
        <p:nvSpPr>
          <p:cNvPr id="3" name="Rectangle 2">
            <a:extLst>
              <a:ext uri="{FF2B5EF4-FFF2-40B4-BE49-F238E27FC236}">
                <a16:creationId xmlns:a16="http://schemas.microsoft.com/office/drawing/2014/main" id="{A6E75E7F-1329-46DD-94A3-1AEBD4376C41}"/>
              </a:ext>
            </a:extLst>
          </p:cNvPr>
          <p:cNvSpPr/>
          <p:nvPr/>
        </p:nvSpPr>
        <p:spPr>
          <a:xfrm>
            <a:off x="6470328" y="5987355"/>
            <a:ext cx="1683366"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285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7B9F-932A-40D5-8D2B-9FAA49193E12}"/>
              </a:ext>
            </a:extLst>
          </p:cNvPr>
          <p:cNvSpPr>
            <a:spLocks noGrp="1"/>
          </p:cNvSpPr>
          <p:nvPr>
            <p:ph type="title"/>
          </p:nvPr>
        </p:nvSpPr>
        <p:spPr>
          <a:xfrm>
            <a:off x="838200" y="24565"/>
            <a:ext cx="10896600" cy="954923"/>
          </a:xfrm>
        </p:spPr>
        <p:txBody>
          <a:bodyPr/>
          <a:lstStyle/>
          <a:p>
            <a:r>
              <a:rPr lang="en-US" dirty="0"/>
              <a:t>Major  Hinterland of Cochin Port</a:t>
            </a:r>
          </a:p>
        </p:txBody>
      </p:sp>
      <p:sp>
        <p:nvSpPr>
          <p:cNvPr id="3" name="Content Placeholder 2">
            <a:extLst>
              <a:ext uri="{FF2B5EF4-FFF2-40B4-BE49-F238E27FC236}">
                <a16:creationId xmlns:a16="http://schemas.microsoft.com/office/drawing/2014/main" id="{24A50587-FF1A-4A3B-8478-06A42141195E}"/>
              </a:ext>
            </a:extLst>
          </p:cNvPr>
          <p:cNvSpPr>
            <a:spLocks noGrp="1"/>
          </p:cNvSpPr>
          <p:nvPr>
            <p:ph idx="1"/>
          </p:nvPr>
        </p:nvSpPr>
        <p:spPr/>
        <p:txBody>
          <a:bodyPr/>
          <a:lstStyle/>
          <a:p>
            <a:pPr marL="0" indent="0">
              <a:buNone/>
            </a:pPr>
            <a:endParaRPr lang="en-US" dirty="0"/>
          </a:p>
          <a:p>
            <a:pPr>
              <a:buFont typeface="Wingdings" panose="05000000000000000000" pitchFamily="2" charset="2"/>
              <a:buChar char="Ø"/>
            </a:pPr>
            <a:endParaRPr lang="en-US" dirty="0"/>
          </a:p>
        </p:txBody>
      </p:sp>
      <p:sp>
        <p:nvSpPr>
          <p:cNvPr id="4" name="Footer Placeholder 3">
            <a:extLst>
              <a:ext uri="{FF2B5EF4-FFF2-40B4-BE49-F238E27FC236}">
                <a16:creationId xmlns:a16="http://schemas.microsoft.com/office/drawing/2014/main" id="{CCED00CD-95E6-4CF2-9072-85D490A84896}"/>
              </a:ext>
            </a:extLst>
          </p:cNvPr>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5" name="Table 5">
            <a:extLst>
              <a:ext uri="{FF2B5EF4-FFF2-40B4-BE49-F238E27FC236}">
                <a16:creationId xmlns:a16="http://schemas.microsoft.com/office/drawing/2014/main" id="{D834A746-3B61-4215-AB21-EB7DD0B7B9FF}"/>
              </a:ext>
            </a:extLst>
          </p:cNvPr>
          <p:cNvGraphicFramePr>
            <a:graphicFrameLocks noGrp="1"/>
          </p:cNvGraphicFramePr>
          <p:nvPr>
            <p:extLst>
              <p:ext uri="{D42A27DB-BD31-4B8C-83A1-F6EECF244321}">
                <p14:modId xmlns:p14="http://schemas.microsoft.com/office/powerpoint/2010/main" val="3796067600"/>
              </p:ext>
            </p:extLst>
          </p:nvPr>
        </p:nvGraphicFramePr>
        <p:xfrm>
          <a:off x="1066801" y="1219203"/>
          <a:ext cx="10134599" cy="3505196"/>
        </p:xfrm>
        <a:graphic>
          <a:graphicData uri="http://schemas.openxmlformats.org/drawingml/2006/table">
            <a:tbl>
              <a:tblPr firstRow="1" bandRow="1">
                <a:tableStyleId>{5C22544A-7EE6-4342-B048-85BDC9FD1C3A}</a:tableStyleId>
              </a:tblPr>
              <a:tblGrid>
                <a:gridCol w="4804550">
                  <a:extLst>
                    <a:ext uri="{9D8B030D-6E8A-4147-A177-3AD203B41FA5}">
                      <a16:colId xmlns:a16="http://schemas.microsoft.com/office/drawing/2014/main" val="912029028"/>
                    </a:ext>
                  </a:extLst>
                </a:gridCol>
                <a:gridCol w="5330049">
                  <a:extLst>
                    <a:ext uri="{9D8B030D-6E8A-4147-A177-3AD203B41FA5}">
                      <a16:colId xmlns:a16="http://schemas.microsoft.com/office/drawing/2014/main" val="1261274563"/>
                    </a:ext>
                  </a:extLst>
                </a:gridCol>
              </a:tblGrid>
              <a:tr h="573980">
                <a:tc>
                  <a:txBody>
                    <a:bodyPr/>
                    <a:lstStyle/>
                    <a:p>
                      <a:pPr algn="ctr"/>
                      <a:r>
                        <a:rPr lang="en-US" sz="2400" dirty="0">
                          <a:latin typeface="Arial" panose="020B0604020202020204" pitchFamily="34" charset="0"/>
                          <a:cs typeface="Arial" panose="020B0604020202020204" pitchFamily="34" charset="0"/>
                        </a:rPr>
                        <a:t>Import</a:t>
                      </a:r>
                    </a:p>
                  </a:txBody>
                  <a:tcPr/>
                </a:tc>
                <a:tc>
                  <a:txBody>
                    <a:bodyPr/>
                    <a:lstStyle/>
                    <a:p>
                      <a:pPr algn="ctr"/>
                      <a:r>
                        <a:rPr lang="en-US" sz="2400" dirty="0">
                          <a:latin typeface="Arial" panose="020B0604020202020204" pitchFamily="34" charset="0"/>
                          <a:cs typeface="Arial" panose="020B0604020202020204" pitchFamily="34" charset="0"/>
                        </a:rPr>
                        <a:t>Export</a:t>
                      </a:r>
                    </a:p>
                  </a:txBody>
                  <a:tcPr/>
                </a:tc>
                <a:extLst>
                  <a:ext uri="{0D108BD9-81ED-4DB2-BD59-A6C34878D82A}">
                    <a16:rowId xmlns:a16="http://schemas.microsoft.com/office/drawing/2014/main" val="138027516"/>
                  </a:ext>
                </a:extLst>
              </a:tr>
              <a:tr h="1200914">
                <a:tc>
                  <a:txBody>
                    <a:bodyPr/>
                    <a:lstStyle/>
                    <a:p>
                      <a:r>
                        <a:rPr lang="en-US" sz="2000" dirty="0">
                          <a:latin typeface="Arial" panose="020B0604020202020204" pitchFamily="34" charset="0"/>
                          <a:cs typeface="Arial" panose="020B0604020202020204" pitchFamily="34" charset="0"/>
                        </a:rPr>
                        <a:t>Ernakulam – </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 Kochi, </a:t>
                      </a:r>
                      <a:r>
                        <a:rPr lang="en-US" sz="2000" dirty="0" err="1">
                          <a:latin typeface="Arial" panose="020B0604020202020204" pitchFamily="34" charset="0"/>
                          <a:cs typeface="Arial" panose="020B0604020202020204" pitchFamily="34" charset="0"/>
                        </a:rPr>
                        <a:t>Kanayannur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Kunnathunad</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Aluva</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Ernakulam –</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Kochi, </a:t>
                      </a:r>
                      <a:r>
                        <a:rPr lang="en-US" sz="2000" dirty="0" err="1">
                          <a:latin typeface="Arial" panose="020B0604020202020204" pitchFamily="34" charset="0"/>
                          <a:cs typeface="Arial" panose="020B0604020202020204" pitchFamily="34" charset="0"/>
                        </a:rPr>
                        <a:t>Kanayannur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Kunnathunadu</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63793627"/>
                  </a:ext>
                </a:extLst>
              </a:tr>
              <a:tr h="893301">
                <a:tc>
                  <a:txBody>
                    <a:bodyPr/>
                    <a:lstStyle/>
                    <a:p>
                      <a:r>
                        <a:rPr lang="en-US" sz="2000" dirty="0">
                          <a:latin typeface="Arial" panose="020B0604020202020204" pitchFamily="34" charset="0"/>
                          <a:cs typeface="Arial" panose="020B0604020202020204" pitchFamily="34" charset="0"/>
                        </a:rPr>
                        <a:t>Palakkad and Kozhikode – Based on volume</a:t>
                      </a:r>
                    </a:p>
                  </a:txBody>
                  <a:tcPr/>
                </a:tc>
                <a:tc>
                  <a:txBody>
                    <a:bodyPr/>
                    <a:lstStyle/>
                    <a:p>
                      <a:r>
                        <a:rPr lang="en-US" sz="2000" dirty="0">
                          <a:latin typeface="Arial" panose="020B0604020202020204" pitchFamily="34" charset="0"/>
                          <a:cs typeface="Arial" panose="020B0604020202020204" pitchFamily="34" charset="0"/>
                        </a:rPr>
                        <a:t>Alappuzha –</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Cherthala, </a:t>
                      </a:r>
                      <a:r>
                        <a:rPr lang="en-US" sz="2000" dirty="0" err="1">
                          <a:latin typeface="Arial" panose="020B0604020202020204" pitchFamily="34" charset="0"/>
                          <a:cs typeface="Arial" panose="020B0604020202020204" pitchFamily="34" charset="0"/>
                        </a:rPr>
                        <a:t>Ambalppuzha</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85114313"/>
                  </a:ext>
                </a:extLst>
              </a:tr>
              <a:tr h="837001">
                <a:tc>
                  <a:txBody>
                    <a:bodyPr/>
                    <a:lstStyle/>
                    <a:p>
                      <a:r>
                        <a:rPr lang="en-US" sz="2000" dirty="0">
                          <a:latin typeface="Arial" panose="020B0604020202020204" pitchFamily="34" charset="0"/>
                          <a:cs typeface="Arial" panose="020B0604020202020204" pitchFamily="34" charset="0"/>
                        </a:rPr>
                        <a:t>Thrissur, Malappuram and Kottayam – Based on number of importers</a:t>
                      </a:r>
                    </a:p>
                  </a:txBody>
                  <a:tcPr/>
                </a:tc>
                <a:tc>
                  <a:txBody>
                    <a:bodyPr/>
                    <a:lstStyle/>
                    <a:p>
                      <a:r>
                        <a:rPr lang="en-US" sz="2000" dirty="0">
                          <a:latin typeface="Arial" panose="020B0604020202020204" pitchFamily="34" charset="0"/>
                          <a:cs typeface="Arial" panose="020B0604020202020204" pitchFamily="34" charset="0"/>
                        </a:rPr>
                        <a:t>Coimbatore –</a:t>
                      </a:r>
                    </a:p>
                    <a:p>
                      <a:pPr marL="285750" indent="-285750">
                        <a:buFont typeface="Wingdings" panose="05000000000000000000" pitchFamily="2" charset="2"/>
                        <a:buChar char="Ø"/>
                      </a:pPr>
                      <a:r>
                        <a:rPr lang="en-US" sz="2000" dirty="0" err="1">
                          <a:latin typeface="Arial" panose="020B0604020202020204" pitchFamily="34" charset="0"/>
                          <a:cs typeface="Arial" panose="020B0604020202020204" pitchFamily="34" charset="0"/>
                        </a:rPr>
                        <a:t>Thiruppur</a:t>
                      </a:r>
                      <a:r>
                        <a:rPr lang="en-US" sz="2000" dirty="0">
                          <a:latin typeface="Arial" panose="020B0604020202020204" pitchFamily="34" charset="0"/>
                          <a:cs typeface="Arial" panose="020B0604020202020204" pitchFamily="34" charset="0"/>
                        </a:rPr>
                        <a:t>, Pollachi, Coimbatore (N and S)</a:t>
                      </a:r>
                    </a:p>
                  </a:txBody>
                  <a:tcPr/>
                </a:tc>
                <a:extLst>
                  <a:ext uri="{0D108BD9-81ED-4DB2-BD59-A6C34878D82A}">
                    <a16:rowId xmlns:a16="http://schemas.microsoft.com/office/drawing/2014/main" val="2730382460"/>
                  </a:ext>
                </a:extLst>
              </a:tr>
            </a:tbl>
          </a:graphicData>
        </a:graphic>
      </p:graphicFrame>
    </p:spTree>
    <p:extLst>
      <p:ext uri="{BB962C8B-B14F-4D97-AF65-F5344CB8AC3E}">
        <p14:creationId xmlns:p14="http://schemas.microsoft.com/office/powerpoint/2010/main" val="426687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BB1A-5466-E468-7362-E6C161129922}"/>
              </a:ext>
            </a:extLst>
          </p:cNvPr>
          <p:cNvSpPr>
            <a:spLocks noGrp="1"/>
          </p:cNvSpPr>
          <p:nvPr>
            <p:ph type="title"/>
          </p:nvPr>
        </p:nvSpPr>
        <p:spPr/>
        <p:txBody>
          <a:bodyPr/>
          <a:lstStyle/>
          <a:p>
            <a:endParaRPr lang="en-IN"/>
          </a:p>
        </p:txBody>
      </p:sp>
      <p:sp>
        <p:nvSpPr>
          <p:cNvPr id="4" name="Footer Placeholder 3">
            <a:extLst>
              <a:ext uri="{FF2B5EF4-FFF2-40B4-BE49-F238E27FC236}">
                <a16:creationId xmlns:a16="http://schemas.microsoft.com/office/drawing/2014/main" id="{D9496721-0FF1-00A4-EE1D-85132430AF2A}"/>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5" name="Content Placeholder 13">
            <a:extLst>
              <a:ext uri="{FF2B5EF4-FFF2-40B4-BE49-F238E27FC236}">
                <a16:creationId xmlns:a16="http://schemas.microsoft.com/office/drawing/2014/main" id="{09C241A3-CBF1-05C4-A898-C69DAA5531EC}"/>
              </a:ext>
            </a:extLst>
          </p:cNvPr>
          <p:cNvPicPr>
            <a:picLocks noGrp="1" noChangeAspect="1"/>
          </p:cNvPicPr>
          <p:nvPr>
            <p:ph idx="1"/>
          </p:nvPr>
        </p:nvPicPr>
        <p:blipFill rotWithShape="1">
          <a:blip r:embed="rId2"/>
          <a:srcRect l="18573" b="4615"/>
          <a:stretch/>
        </p:blipFill>
        <p:spPr>
          <a:xfrm>
            <a:off x="1072737" y="133698"/>
            <a:ext cx="5238390" cy="3429000"/>
          </a:xfrm>
        </p:spPr>
      </p:pic>
      <p:pic>
        <p:nvPicPr>
          <p:cNvPr id="6" name="Content Placeholder 5">
            <a:extLst>
              <a:ext uri="{FF2B5EF4-FFF2-40B4-BE49-F238E27FC236}">
                <a16:creationId xmlns:a16="http://schemas.microsoft.com/office/drawing/2014/main" id="{7EF470D5-6F30-C6EA-C0D5-95B2809709C1}"/>
              </a:ext>
            </a:extLst>
          </p:cNvPr>
          <p:cNvPicPr>
            <a:picLocks noChangeAspect="1"/>
          </p:cNvPicPr>
          <p:nvPr/>
        </p:nvPicPr>
        <p:blipFill rotWithShape="1">
          <a:blip r:embed="rId3"/>
          <a:srcRect l="16620" r="-1"/>
          <a:stretch/>
        </p:blipFill>
        <p:spPr>
          <a:xfrm>
            <a:off x="6236715" y="127834"/>
            <a:ext cx="5238390" cy="3543997"/>
          </a:xfrm>
          <a:prstGeom prst="rect">
            <a:avLst/>
          </a:prstGeom>
        </p:spPr>
      </p:pic>
      <p:sp>
        <p:nvSpPr>
          <p:cNvPr id="8" name="TextBox 7">
            <a:extLst>
              <a:ext uri="{FF2B5EF4-FFF2-40B4-BE49-F238E27FC236}">
                <a16:creationId xmlns:a16="http://schemas.microsoft.com/office/drawing/2014/main" id="{C4035CEE-D097-2D2C-C07F-84ED3A289C8A}"/>
              </a:ext>
            </a:extLst>
          </p:cNvPr>
          <p:cNvSpPr txBox="1"/>
          <p:nvPr/>
        </p:nvSpPr>
        <p:spPr>
          <a:xfrm>
            <a:off x="1505141" y="3615023"/>
            <a:ext cx="1828800" cy="369332"/>
          </a:xfrm>
          <a:prstGeom prst="rect">
            <a:avLst/>
          </a:prstGeom>
          <a:noFill/>
        </p:spPr>
        <p:txBody>
          <a:bodyPr wrap="square" rtlCol="0">
            <a:spAutoFit/>
          </a:bodyPr>
          <a:lstStyle/>
          <a:p>
            <a:r>
              <a:rPr lang="en-IN" dirty="0"/>
              <a:t>Year 2018</a:t>
            </a:r>
          </a:p>
        </p:txBody>
      </p:sp>
      <p:sp>
        <p:nvSpPr>
          <p:cNvPr id="9" name="TextBox 8">
            <a:extLst>
              <a:ext uri="{FF2B5EF4-FFF2-40B4-BE49-F238E27FC236}">
                <a16:creationId xmlns:a16="http://schemas.microsoft.com/office/drawing/2014/main" id="{D29D4DEE-091B-309E-DAE8-903B833A00E7}"/>
              </a:ext>
            </a:extLst>
          </p:cNvPr>
          <p:cNvSpPr txBox="1"/>
          <p:nvPr/>
        </p:nvSpPr>
        <p:spPr>
          <a:xfrm>
            <a:off x="8534400" y="3700248"/>
            <a:ext cx="1828800" cy="369332"/>
          </a:xfrm>
          <a:prstGeom prst="rect">
            <a:avLst/>
          </a:prstGeom>
          <a:noFill/>
        </p:spPr>
        <p:txBody>
          <a:bodyPr wrap="square" rtlCol="0">
            <a:spAutoFit/>
          </a:bodyPr>
          <a:lstStyle/>
          <a:p>
            <a:r>
              <a:rPr lang="en-IN" dirty="0"/>
              <a:t>Year 2020</a:t>
            </a:r>
          </a:p>
        </p:txBody>
      </p:sp>
      <p:sp>
        <p:nvSpPr>
          <p:cNvPr id="10" name="TextBox 9">
            <a:extLst>
              <a:ext uri="{FF2B5EF4-FFF2-40B4-BE49-F238E27FC236}">
                <a16:creationId xmlns:a16="http://schemas.microsoft.com/office/drawing/2014/main" id="{6B6C3DF0-1C87-8A2F-B125-4C1A8AD34A42}"/>
              </a:ext>
            </a:extLst>
          </p:cNvPr>
          <p:cNvSpPr txBox="1"/>
          <p:nvPr/>
        </p:nvSpPr>
        <p:spPr>
          <a:xfrm>
            <a:off x="7620000" y="5936726"/>
            <a:ext cx="1828800" cy="369332"/>
          </a:xfrm>
          <a:prstGeom prst="rect">
            <a:avLst/>
          </a:prstGeom>
          <a:noFill/>
        </p:spPr>
        <p:txBody>
          <a:bodyPr wrap="square" rtlCol="0">
            <a:spAutoFit/>
          </a:bodyPr>
          <a:lstStyle/>
          <a:p>
            <a:r>
              <a:rPr lang="en-IN" dirty="0"/>
              <a:t>Year 2022</a:t>
            </a:r>
          </a:p>
        </p:txBody>
      </p:sp>
      <p:pic>
        <p:nvPicPr>
          <p:cNvPr id="11" name="Picture 10">
            <a:extLst>
              <a:ext uri="{FF2B5EF4-FFF2-40B4-BE49-F238E27FC236}">
                <a16:creationId xmlns:a16="http://schemas.microsoft.com/office/drawing/2014/main" id="{B4602702-C559-FBD2-5F62-86AAAF44C461}"/>
              </a:ext>
            </a:extLst>
          </p:cNvPr>
          <p:cNvPicPr>
            <a:picLocks noChangeAspect="1"/>
          </p:cNvPicPr>
          <p:nvPr/>
        </p:nvPicPr>
        <p:blipFill>
          <a:blip r:embed="rId4"/>
          <a:stretch>
            <a:fillRect/>
          </a:stretch>
        </p:blipFill>
        <p:spPr>
          <a:xfrm>
            <a:off x="3138457" y="3518846"/>
            <a:ext cx="4252943" cy="3006962"/>
          </a:xfrm>
          <a:prstGeom prst="rect">
            <a:avLst/>
          </a:prstGeom>
        </p:spPr>
      </p:pic>
      <p:sp>
        <p:nvSpPr>
          <p:cNvPr id="3" name="TextBox 2">
            <a:extLst>
              <a:ext uri="{FF2B5EF4-FFF2-40B4-BE49-F238E27FC236}">
                <a16:creationId xmlns:a16="http://schemas.microsoft.com/office/drawing/2014/main" id="{05859C93-6764-695B-A22B-52B48B4F526E}"/>
              </a:ext>
            </a:extLst>
          </p:cNvPr>
          <p:cNvSpPr txBox="1"/>
          <p:nvPr/>
        </p:nvSpPr>
        <p:spPr>
          <a:xfrm>
            <a:off x="8382000" y="4648200"/>
            <a:ext cx="3581400" cy="400110"/>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Hinterland based on Import</a:t>
            </a:r>
          </a:p>
        </p:txBody>
      </p:sp>
    </p:spTree>
    <p:extLst>
      <p:ext uri="{BB962C8B-B14F-4D97-AF65-F5344CB8AC3E}">
        <p14:creationId xmlns:p14="http://schemas.microsoft.com/office/powerpoint/2010/main" val="71118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B61B-F263-38AB-BE4B-9720EE079E38}"/>
              </a:ext>
            </a:extLst>
          </p:cNvPr>
          <p:cNvSpPr>
            <a:spLocks noGrp="1"/>
          </p:cNvSpPr>
          <p:nvPr>
            <p:ph type="title"/>
          </p:nvPr>
        </p:nvSpPr>
        <p:spPr/>
        <p:txBody>
          <a:bodyPr/>
          <a:lstStyle/>
          <a:p>
            <a:r>
              <a:rPr lang="en-IN"/>
              <a:t>Hinterland based on export</a:t>
            </a:r>
            <a:endParaRPr lang="en-IN" dirty="0"/>
          </a:p>
        </p:txBody>
      </p:sp>
      <p:pic>
        <p:nvPicPr>
          <p:cNvPr id="6" name="Content Placeholder 5">
            <a:extLst>
              <a:ext uri="{FF2B5EF4-FFF2-40B4-BE49-F238E27FC236}">
                <a16:creationId xmlns:a16="http://schemas.microsoft.com/office/drawing/2014/main" id="{85F26F71-24AF-93B2-750F-1C533CCA7BEC}"/>
              </a:ext>
            </a:extLst>
          </p:cNvPr>
          <p:cNvPicPr>
            <a:picLocks noGrp="1" noChangeAspect="1"/>
          </p:cNvPicPr>
          <p:nvPr>
            <p:ph idx="1"/>
          </p:nvPr>
        </p:nvPicPr>
        <p:blipFill rotWithShape="1">
          <a:blip r:embed="rId2"/>
          <a:srcRect l="30652" b="48"/>
          <a:stretch/>
        </p:blipFill>
        <p:spPr>
          <a:xfrm>
            <a:off x="327421" y="1063107"/>
            <a:ext cx="5410200" cy="4002778"/>
          </a:xfrm>
        </p:spPr>
      </p:pic>
      <p:sp>
        <p:nvSpPr>
          <p:cNvPr id="4" name="Footer Placeholder 3">
            <a:extLst>
              <a:ext uri="{FF2B5EF4-FFF2-40B4-BE49-F238E27FC236}">
                <a16:creationId xmlns:a16="http://schemas.microsoft.com/office/drawing/2014/main" id="{1EDE0AAD-3F8A-533C-A453-0F31447A9813}"/>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7" name="TextBox 6">
            <a:extLst>
              <a:ext uri="{FF2B5EF4-FFF2-40B4-BE49-F238E27FC236}">
                <a16:creationId xmlns:a16="http://schemas.microsoft.com/office/drawing/2014/main" id="{26D9A824-776E-B224-0B75-85BDE22228E9}"/>
              </a:ext>
            </a:extLst>
          </p:cNvPr>
          <p:cNvSpPr txBox="1"/>
          <p:nvPr/>
        </p:nvSpPr>
        <p:spPr>
          <a:xfrm>
            <a:off x="1524000" y="5029200"/>
            <a:ext cx="1371600" cy="369332"/>
          </a:xfrm>
          <a:prstGeom prst="rect">
            <a:avLst/>
          </a:prstGeom>
          <a:noFill/>
        </p:spPr>
        <p:txBody>
          <a:bodyPr wrap="square" rtlCol="0">
            <a:spAutoFit/>
          </a:bodyPr>
          <a:lstStyle/>
          <a:p>
            <a:r>
              <a:rPr lang="en-IN"/>
              <a:t>Year 2018</a:t>
            </a:r>
            <a:endParaRPr lang="en-IN" dirty="0"/>
          </a:p>
        </p:txBody>
      </p:sp>
      <p:pic>
        <p:nvPicPr>
          <p:cNvPr id="8" name="Picture 7">
            <a:extLst>
              <a:ext uri="{FF2B5EF4-FFF2-40B4-BE49-F238E27FC236}">
                <a16:creationId xmlns:a16="http://schemas.microsoft.com/office/drawing/2014/main" id="{DB90DB43-DEFE-7605-86AF-830218317723}"/>
              </a:ext>
            </a:extLst>
          </p:cNvPr>
          <p:cNvPicPr>
            <a:picLocks noChangeAspect="1"/>
          </p:cNvPicPr>
          <p:nvPr/>
        </p:nvPicPr>
        <p:blipFill>
          <a:blip r:embed="rId3"/>
          <a:stretch>
            <a:fillRect/>
          </a:stretch>
        </p:blipFill>
        <p:spPr>
          <a:xfrm>
            <a:off x="5737620" y="1075536"/>
            <a:ext cx="5616179" cy="3965457"/>
          </a:xfrm>
          <a:prstGeom prst="rect">
            <a:avLst/>
          </a:prstGeom>
        </p:spPr>
      </p:pic>
      <p:sp>
        <p:nvSpPr>
          <p:cNvPr id="9" name="TextBox 8">
            <a:extLst>
              <a:ext uri="{FF2B5EF4-FFF2-40B4-BE49-F238E27FC236}">
                <a16:creationId xmlns:a16="http://schemas.microsoft.com/office/drawing/2014/main" id="{0E74EF15-6EAD-52C3-C184-99A91639B3F4}"/>
              </a:ext>
            </a:extLst>
          </p:cNvPr>
          <p:cNvSpPr txBox="1"/>
          <p:nvPr/>
        </p:nvSpPr>
        <p:spPr>
          <a:xfrm>
            <a:off x="8001000" y="4971442"/>
            <a:ext cx="1371600" cy="369332"/>
          </a:xfrm>
          <a:prstGeom prst="rect">
            <a:avLst/>
          </a:prstGeom>
          <a:noFill/>
        </p:spPr>
        <p:txBody>
          <a:bodyPr wrap="square" rtlCol="0">
            <a:spAutoFit/>
          </a:bodyPr>
          <a:lstStyle/>
          <a:p>
            <a:r>
              <a:rPr lang="en-IN"/>
              <a:t>Year 2022</a:t>
            </a:r>
            <a:endParaRPr lang="en-IN" dirty="0"/>
          </a:p>
        </p:txBody>
      </p:sp>
      <p:sp>
        <p:nvSpPr>
          <p:cNvPr id="10" name="TextBox 9">
            <a:extLst>
              <a:ext uri="{FF2B5EF4-FFF2-40B4-BE49-F238E27FC236}">
                <a16:creationId xmlns:a16="http://schemas.microsoft.com/office/drawing/2014/main" id="{24373B06-8DF4-9EEF-9758-24773475E7A0}"/>
              </a:ext>
            </a:extLst>
          </p:cNvPr>
          <p:cNvSpPr txBox="1"/>
          <p:nvPr/>
        </p:nvSpPr>
        <p:spPr>
          <a:xfrm>
            <a:off x="4415432" y="4166800"/>
            <a:ext cx="1371600" cy="276999"/>
          </a:xfrm>
          <a:prstGeom prst="rect">
            <a:avLst/>
          </a:prstGeom>
          <a:noFill/>
        </p:spPr>
        <p:txBody>
          <a:bodyPr wrap="square" rtlCol="0">
            <a:spAutoFit/>
          </a:bodyPr>
          <a:lstStyle/>
          <a:p>
            <a:r>
              <a:rPr lang="en-IN" sz="1200"/>
              <a:t>&gt;500</a:t>
            </a:r>
            <a:endParaRPr lang="en-IN" sz="1200" dirty="0"/>
          </a:p>
        </p:txBody>
      </p:sp>
      <p:sp>
        <p:nvSpPr>
          <p:cNvPr id="11" name="Rectangle 10">
            <a:extLst>
              <a:ext uri="{FF2B5EF4-FFF2-40B4-BE49-F238E27FC236}">
                <a16:creationId xmlns:a16="http://schemas.microsoft.com/office/drawing/2014/main" id="{6C5C272F-E9AB-5EAA-906D-2ACCF36A9649}"/>
              </a:ext>
            </a:extLst>
          </p:cNvPr>
          <p:cNvSpPr/>
          <p:nvPr/>
        </p:nvSpPr>
        <p:spPr>
          <a:xfrm>
            <a:off x="4267200" y="4267200"/>
            <a:ext cx="152400" cy="762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E9139A7-D639-70CD-0AF9-059FDBA63CE4}"/>
              </a:ext>
            </a:extLst>
          </p:cNvPr>
          <p:cNvSpPr/>
          <p:nvPr/>
        </p:nvSpPr>
        <p:spPr>
          <a:xfrm>
            <a:off x="4263032" y="4060419"/>
            <a:ext cx="152400" cy="762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BB8B135-7BA5-627F-8FAD-D7D1BB1950C5}"/>
              </a:ext>
            </a:extLst>
          </p:cNvPr>
          <p:cNvSpPr txBox="1"/>
          <p:nvPr/>
        </p:nvSpPr>
        <p:spPr>
          <a:xfrm>
            <a:off x="4415432" y="3970319"/>
            <a:ext cx="1371600" cy="276999"/>
          </a:xfrm>
          <a:prstGeom prst="rect">
            <a:avLst/>
          </a:prstGeom>
          <a:noFill/>
        </p:spPr>
        <p:txBody>
          <a:bodyPr wrap="square" rtlCol="0">
            <a:spAutoFit/>
          </a:bodyPr>
          <a:lstStyle/>
          <a:p>
            <a:r>
              <a:rPr lang="en-IN" sz="1200"/>
              <a:t>350-500</a:t>
            </a:r>
            <a:endParaRPr lang="en-IN" sz="1200" dirty="0"/>
          </a:p>
        </p:txBody>
      </p:sp>
      <p:sp>
        <p:nvSpPr>
          <p:cNvPr id="14" name="Rectangle 13">
            <a:extLst>
              <a:ext uri="{FF2B5EF4-FFF2-40B4-BE49-F238E27FC236}">
                <a16:creationId xmlns:a16="http://schemas.microsoft.com/office/drawing/2014/main" id="{848C83DA-8BE0-B36D-0645-7B54E3620B56}"/>
              </a:ext>
            </a:extLst>
          </p:cNvPr>
          <p:cNvSpPr/>
          <p:nvPr/>
        </p:nvSpPr>
        <p:spPr>
          <a:xfrm>
            <a:off x="4263032" y="3857933"/>
            <a:ext cx="152400" cy="762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752A816-830F-5829-8345-2395DAC16706}"/>
              </a:ext>
            </a:extLst>
          </p:cNvPr>
          <p:cNvSpPr txBox="1"/>
          <p:nvPr/>
        </p:nvSpPr>
        <p:spPr>
          <a:xfrm>
            <a:off x="4390727" y="3750111"/>
            <a:ext cx="1371600" cy="276999"/>
          </a:xfrm>
          <a:prstGeom prst="rect">
            <a:avLst/>
          </a:prstGeom>
          <a:noFill/>
        </p:spPr>
        <p:txBody>
          <a:bodyPr wrap="square" rtlCol="0">
            <a:spAutoFit/>
          </a:bodyPr>
          <a:lstStyle/>
          <a:p>
            <a:r>
              <a:rPr lang="en-IN" sz="1200"/>
              <a:t>150-250</a:t>
            </a:r>
            <a:endParaRPr lang="en-IN" sz="1200" dirty="0"/>
          </a:p>
        </p:txBody>
      </p:sp>
      <p:sp>
        <p:nvSpPr>
          <p:cNvPr id="16" name="TextBox 15">
            <a:extLst>
              <a:ext uri="{FF2B5EF4-FFF2-40B4-BE49-F238E27FC236}">
                <a16:creationId xmlns:a16="http://schemas.microsoft.com/office/drawing/2014/main" id="{C4782F18-06F1-543C-0B02-716374458053}"/>
              </a:ext>
            </a:extLst>
          </p:cNvPr>
          <p:cNvSpPr txBox="1"/>
          <p:nvPr/>
        </p:nvSpPr>
        <p:spPr>
          <a:xfrm>
            <a:off x="4378535" y="3546163"/>
            <a:ext cx="1371600" cy="276999"/>
          </a:xfrm>
          <a:prstGeom prst="rect">
            <a:avLst/>
          </a:prstGeom>
          <a:noFill/>
        </p:spPr>
        <p:txBody>
          <a:bodyPr wrap="square" rtlCol="0">
            <a:spAutoFit/>
          </a:bodyPr>
          <a:lstStyle/>
          <a:p>
            <a:r>
              <a:rPr lang="en-IN" sz="1200"/>
              <a:t>50-150</a:t>
            </a:r>
            <a:endParaRPr lang="en-IN" sz="1200" dirty="0"/>
          </a:p>
        </p:txBody>
      </p:sp>
      <p:sp>
        <p:nvSpPr>
          <p:cNvPr id="18" name="Rectangle 17">
            <a:extLst>
              <a:ext uri="{FF2B5EF4-FFF2-40B4-BE49-F238E27FC236}">
                <a16:creationId xmlns:a16="http://schemas.microsoft.com/office/drawing/2014/main" id="{6BDD430C-B833-D447-E4F8-50C86999B5C1}"/>
              </a:ext>
            </a:extLst>
          </p:cNvPr>
          <p:cNvSpPr/>
          <p:nvPr/>
        </p:nvSpPr>
        <p:spPr>
          <a:xfrm>
            <a:off x="4249720" y="3647727"/>
            <a:ext cx="152400" cy="762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E41A6C4-78B5-6C10-FB98-4EEA0CAAD7F6}"/>
              </a:ext>
            </a:extLst>
          </p:cNvPr>
          <p:cNvSpPr txBox="1"/>
          <p:nvPr/>
        </p:nvSpPr>
        <p:spPr>
          <a:xfrm>
            <a:off x="3850909" y="3250090"/>
            <a:ext cx="1828800" cy="307777"/>
          </a:xfrm>
          <a:prstGeom prst="rect">
            <a:avLst/>
          </a:prstGeom>
          <a:noFill/>
        </p:spPr>
        <p:txBody>
          <a:bodyPr wrap="square" rtlCol="0">
            <a:spAutoFit/>
          </a:bodyPr>
          <a:lstStyle/>
          <a:p>
            <a:r>
              <a:rPr lang="en-IN" sz="1400"/>
              <a:t>Quantity in lakhs in kg</a:t>
            </a:r>
            <a:endParaRPr lang="en-IN" sz="1400" dirty="0"/>
          </a:p>
        </p:txBody>
      </p:sp>
    </p:spTree>
    <p:extLst>
      <p:ext uri="{BB962C8B-B14F-4D97-AF65-F5344CB8AC3E}">
        <p14:creationId xmlns:p14="http://schemas.microsoft.com/office/powerpoint/2010/main" val="202971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447D7-6658-E605-B99A-C7A9F9528264}"/>
              </a:ext>
            </a:extLst>
          </p:cNvPr>
          <p:cNvSpPr>
            <a:spLocks noGrp="1"/>
          </p:cNvSpPr>
          <p:nvPr>
            <p:ph type="title"/>
          </p:nvPr>
        </p:nvSpPr>
        <p:spPr>
          <a:xfrm>
            <a:off x="838200" y="365125"/>
            <a:ext cx="10515600" cy="1306443"/>
          </a:xfrm>
        </p:spPr>
        <p:txBody>
          <a:bodyPr>
            <a:normAutofit/>
          </a:bodyPr>
          <a:lstStyle/>
          <a:p>
            <a:r>
              <a:rPr lang="en-IN" sz="4000" u="sng" dirty="0"/>
              <a:t>Work done after last IRG </a:t>
            </a:r>
            <a:br>
              <a:rPr lang="en-IN" sz="4000" u="sng" dirty="0"/>
            </a:br>
            <a:r>
              <a:rPr lang="en-IN" sz="4000" u="sng" dirty="0"/>
              <a:t>Time series analysis</a:t>
            </a:r>
          </a:p>
        </p:txBody>
      </p:sp>
      <p:sp>
        <p:nvSpPr>
          <p:cNvPr id="3" name="Content Placeholder 2">
            <a:extLst>
              <a:ext uri="{FF2B5EF4-FFF2-40B4-BE49-F238E27FC236}">
                <a16:creationId xmlns:a16="http://schemas.microsoft.com/office/drawing/2014/main" id="{BD2BFE89-8F66-1317-893E-5C09D5B60EF6}"/>
              </a:ext>
            </a:extLst>
          </p:cNvPr>
          <p:cNvSpPr>
            <a:spLocks noGrp="1"/>
          </p:cNvSpPr>
          <p:nvPr>
            <p:ph idx="1"/>
          </p:nvPr>
        </p:nvSpPr>
        <p:spPr>
          <a:xfrm>
            <a:off x="838200" y="1825625"/>
            <a:ext cx="10363200" cy="4303464"/>
          </a:xfrm>
        </p:spPr>
        <p:txBody>
          <a:bodyPr>
            <a:normAutofit/>
          </a:bodyPr>
          <a:lstStyle/>
          <a:p>
            <a:pPr>
              <a:buFont typeface="Wingdings" panose="05000000000000000000" pitchFamily="2" charset="2"/>
              <a:buChar char="Ø"/>
            </a:pPr>
            <a:r>
              <a:rPr lang="en-IN" sz="2000" dirty="0"/>
              <a:t>Time series visualisation of commodity wise traffic</a:t>
            </a:r>
          </a:p>
          <a:p>
            <a:pPr>
              <a:buFont typeface="Wingdings" panose="05000000000000000000" pitchFamily="2" charset="2"/>
              <a:buChar char="Ø"/>
            </a:pPr>
            <a:r>
              <a:rPr lang="en-IN" sz="2000" dirty="0"/>
              <a:t>Export and import volume from 2018 to 2022. </a:t>
            </a:r>
          </a:p>
          <a:p>
            <a:pPr marL="0" indent="0">
              <a:buNone/>
            </a:pPr>
            <a:endParaRPr lang="en-IN" sz="2000" dirty="0"/>
          </a:p>
          <a:p>
            <a:pPr marL="0" indent="0">
              <a:buNone/>
            </a:pPr>
            <a:endParaRPr lang="en-IN" sz="2000" dirty="0"/>
          </a:p>
        </p:txBody>
      </p:sp>
      <p:sp>
        <p:nvSpPr>
          <p:cNvPr id="4" name="Footer Placeholder 3">
            <a:extLst>
              <a:ext uri="{FF2B5EF4-FFF2-40B4-BE49-F238E27FC236}">
                <a16:creationId xmlns:a16="http://schemas.microsoft.com/office/drawing/2014/main" id="{B552C02D-211E-99DB-BF6D-0845632B05B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National Transportation Planning and Research Centre </a:t>
            </a:r>
          </a:p>
        </p:txBody>
      </p:sp>
    </p:spTree>
    <p:extLst>
      <p:ext uri="{BB962C8B-B14F-4D97-AF65-F5344CB8AC3E}">
        <p14:creationId xmlns:p14="http://schemas.microsoft.com/office/powerpoint/2010/main" val="1086617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008-151A-0703-128C-7CF74084C227}"/>
              </a:ext>
            </a:extLst>
          </p:cNvPr>
          <p:cNvSpPr>
            <a:spLocks noGrp="1"/>
          </p:cNvSpPr>
          <p:nvPr>
            <p:ph type="title"/>
          </p:nvPr>
        </p:nvSpPr>
        <p:spPr/>
        <p:txBody>
          <a:bodyPr/>
          <a:lstStyle/>
          <a:p>
            <a:r>
              <a:rPr lang="en-IN"/>
              <a:t>Commodity wise Analysis</a:t>
            </a:r>
            <a:endParaRPr lang="en-IN" dirty="0"/>
          </a:p>
        </p:txBody>
      </p:sp>
      <p:sp>
        <p:nvSpPr>
          <p:cNvPr id="4" name="Footer Placeholder 3">
            <a:extLst>
              <a:ext uri="{FF2B5EF4-FFF2-40B4-BE49-F238E27FC236}">
                <a16:creationId xmlns:a16="http://schemas.microsoft.com/office/drawing/2014/main" id="{4340C04A-7E1F-34A3-FD74-423ADB7B0933}"/>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9" name="Content Placeholder 8">
            <a:extLst>
              <a:ext uri="{FF2B5EF4-FFF2-40B4-BE49-F238E27FC236}">
                <a16:creationId xmlns:a16="http://schemas.microsoft.com/office/drawing/2014/main" id="{39716C0A-0B23-9DB8-DC01-7B5715242B43}"/>
              </a:ext>
            </a:extLst>
          </p:cNvPr>
          <p:cNvSpPr txBox="1">
            <a:spLocks noGrp="1"/>
          </p:cNvSpPr>
          <p:nvPr>
            <p:ph idx="1"/>
          </p:nvPr>
        </p:nvSpPr>
        <p:spPr>
          <a:xfrm>
            <a:off x="533400" y="1219200"/>
            <a:ext cx="11201400" cy="480131"/>
          </a:xfrm>
          <a:prstGeom prst="rect">
            <a:avLst/>
          </a:prstGeom>
          <a:noFill/>
        </p:spPr>
        <p:txBody>
          <a:bodyPr wrap="square" rtlCol="0">
            <a:spAutoFit/>
          </a:bodyPr>
          <a:lstStyle/>
          <a:p>
            <a:pPr marL="0" indent="0">
              <a:buNone/>
            </a:pPr>
            <a:endParaRPr lang="en-IN"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57E6F548-44BF-0568-8DE5-548F3045F5A9}"/>
              </a:ext>
            </a:extLst>
          </p:cNvPr>
          <p:cNvGrpSpPr/>
          <p:nvPr/>
        </p:nvGrpSpPr>
        <p:grpSpPr>
          <a:xfrm>
            <a:off x="457200" y="1699331"/>
            <a:ext cx="11582399" cy="4165493"/>
            <a:chOff x="685800" y="1812053"/>
            <a:chExt cx="11725329" cy="4052771"/>
          </a:xfrm>
        </p:grpSpPr>
        <p:sp>
          <p:nvSpPr>
            <p:cNvPr id="10" name="Rectangle 9">
              <a:extLst>
                <a:ext uri="{FF2B5EF4-FFF2-40B4-BE49-F238E27FC236}">
                  <a16:creationId xmlns:a16="http://schemas.microsoft.com/office/drawing/2014/main" id="{7B961832-6D38-A30F-B4FD-6163A5B0D913}"/>
                </a:ext>
              </a:extLst>
            </p:cNvPr>
            <p:cNvSpPr/>
            <p:nvPr/>
          </p:nvSpPr>
          <p:spPr>
            <a:xfrm>
              <a:off x="685800" y="2882461"/>
              <a:ext cx="2286000" cy="5465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Commodity volume</a:t>
              </a:r>
            </a:p>
          </p:txBody>
        </p:sp>
        <p:cxnSp>
          <p:nvCxnSpPr>
            <p:cNvPr id="12" name="Straight Arrow Connector 11">
              <a:extLst>
                <a:ext uri="{FF2B5EF4-FFF2-40B4-BE49-F238E27FC236}">
                  <a16:creationId xmlns:a16="http://schemas.microsoft.com/office/drawing/2014/main" id="{2F8A07AD-3C44-DDD4-98B1-57D541A623A7}"/>
                </a:ext>
              </a:extLst>
            </p:cNvPr>
            <p:cNvCxnSpPr>
              <a:cxnSpLocks/>
              <a:endCxn id="13" idx="1"/>
            </p:cNvCxnSpPr>
            <p:nvPr/>
          </p:nvCxnSpPr>
          <p:spPr>
            <a:xfrm flipV="1">
              <a:off x="2971800" y="2721921"/>
              <a:ext cx="853440" cy="356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C5183B6-F3AD-4A4A-9F40-967CA5D55D00}"/>
                </a:ext>
              </a:extLst>
            </p:cNvPr>
            <p:cNvSpPr/>
            <p:nvPr/>
          </p:nvSpPr>
          <p:spPr>
            <a:xfrm>
              <a:off x="3825240" y="2481855"/>
              <a:ext cx="2133600" cy="48013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Export</a:t>
              </a:r>
              <a:endParaRPr lang="en-IN" dirty="0"/>
            </a:p>
          </p:txBody>
        </p:sp>
        <p:cxnSp>
          <p:nvCxnSpPr>
            <p:cNvPr id="19" name="Straight Arrow Connector 18">
              <a:extLst>
                <a:ext uri="{FF2B5EF4-FFF2-40B4-BE49-F238E27FC236}">
                  <a16:creationId xmlns:a16="http://schemas.microsoft.com/office/drawing/2014/main" id="{D0BAE331-3249-8A08-168A-24D8DB8B2715}"/>
                </a:ext>
              </a:extLst>
            </p:cNvPr>
            <p:cNvCxnSpPr>
              <a:cxnSpLocks/>
            </p:cNvCxnSpPr>
            <p:nvPr/>
          </p:nvCxnSpPr>
          <p:spPr>
            <a:xfrm>
              <a:off x="2971800" y="3386437"/>
              <a:ext cx="838200" cy="759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7EA03FB-C53F-C00A-1BE5-D58DA7263AD9}"/>
                </a:ext>
              </a:extLst>
            </p:cNvPr>
            <p:cNvSpPr/>
            <p:nvPr/>
          </p:nvSpPr>
          <p:spPr>
            <a:xfrm>
              <a:off x="3825240" y="3896014"/>
              <a:ext cx="2133600" cy="49976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Import</a:t>
              </a:r>
              <a:endParaRPr lang="en-IN" dirty="0"/>
            </a:p>
          </p:txBody>
        </p:sp>
        <p:cxnSp>
          <p:nvCxnSpPr>
            <p:cNvPr id="37" name="Straight Arrow Connector 36">
              <a:extLst>
                <a:ext uri="{FF2B5EF4-FFF2-40B4-BE49-F238E27FC236}">
                  <a16:creationId xmlns:a16="http://schemas.microsoft.com/office/drawing/2014/main" id="{B9181A0C-2A68-F91C-0D27-ACC404051AC6}"/>
                </a:ext>
              </a:extLst>
            </p:cNvPr>
            <p:cNvCxnSpPr>
              <a:cxnSpLocks/>
            </p:cNvCxnSpPr>
            <p:nvPr/>
          </p:nvCxnSpPr>
          <p:spPr>
            <a:xfrm flipV="1">
              <a:off x="5958840" y="2209330"/>
              <a:ext cx="893064" cy="347805"/>
            </a:xfrm>
            <a:prstGeom prst="straightConnector1">
              <a:avLst/>
            </a:prstGeom>
            <a:solidFill>
              <a:schemeClr val="accent6">
                <a:lumMod val="60000"/>
                <a:lumOff val="40000"/>
              </a:schemeClr>
            </a:solidFill>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316DF71-F869-98EB-4EE9-A4A03BC8838C}"/>
                </a:ext>
              </a:extLst>
            </p:cNvPr>
            <p:cNvCxnSpPr>
              <a:cxnSpLocks/>
            </p:cNvCxnSpPr>
            <p:nvPr/>
          </p:nvCxnSpPr>
          <p:spPr>
            <a:xfrm flipV="1">
              <a:off x="5971032" y="2644556"/>
              <a:ext cx="865632" cy="26359"/>
            </a:xfrm>
            <a:prstGeom prst="straightConnector1">
              <a:avLst/>
            </a:prstGeom>
            <a:solidFill>
              <a:schemeClr val="accent6">
                <a:lumMod val="60000"/>
                <a:lumOff val="40000"/>
              </a:schemeClr>
            </a:solidFill>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866285D-2F5E-83BC-9CA9-435286EA7A80}"/>
                </a:ext>
              </a:extLst>
            </p:cNvPr>
            <p:cNvCxnSpPr>
              <a:cxnSpLocks/>
              <a:endCxn id="56" idx="1"/>
            </p:cNvCxnSpPr>
            <p:nvPr/>
          </p:nvCxnSpPr>
          <p:spPr>
            <a:xfrm>
              <a:off x="5943600" y="2833616"/>
              <a:ext cx="908304" cy="136101"/>
            </a:xfrm>
            <a:prstGeom prst="straightConnector1">
              <a:avLst/>
            </a:prstGeom>
            <a:solidFill>
              <a:schemeClr val="accent6">
                <a:lumMod val="60000"/>
                <a:lumOff val="40000"/>
              </a:schemeClr>
            </a:solidFill>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627EAC-7827-FFB0-A13F-04CD718D64DD}"/>
                </a:ext>
              </a:extLst>
            </p:cNvPr>
            <p:cNvCxnSpPr>
              <a:cxnSpLocks/>
              <a:endCxn id="57" idx="1"/>
            </p:cNvCxnSpPr>
            <p:nvPr/>
          </p:nvCxnSpPr>
          <p:spPr>
            <a:xfrm>
              <a:off x="5943600" y="2964782"/>
              <a:ext cx="908304" cy="375822"/>
            </a:xfrm>
            <a:prstGeom prst="straightConnector1">
              <a:avLst/>
            </a:prstGeom>
            <a:solidFill>
              <a:schemeClr val="accent6">
                <a:lumMod val="60000"/>
                <a:lumOff val="40000"/>
              </a:schemeClr>
            </a:solidFill>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28B86D5-18A1-44ED-FE57-C40ADA6EB8D8}"/>
                </a:ext>
              </a:extLst>
            </p:cNvPr>
            <p:cNvCxnSpPr>
              <a:cxnSpLocks/>
            </p:cNvCxnSpPr>
            <p:nvPr/>
          </p:nvCxnSpPr>
          <p:spPr>
            <a:xfrm flipV="1">
              <a:off x="5971032" y="3799934"/>
              <a:ext cx="853440" cy="172046"/>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01E8FF-BE85-2074-014B-062775F21019}"/>
                </a:ext>
              </a:extLst>
            </p:cNvPr>
            <p:cNvCxnSpPr>
              <a:cxnSpLocks/>
              <a:endCxn id="61" idx="1"/>
            </p:cNvCxnSpPr>
            <p:nvPr/>
          </p:nvCxnSpPr>
          <p:spPr>
            <a:xfrm>
              <a:off x="5890260" y="4199457"/>
              <a:ext cx="961644" cy="23491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EA3E5E-0FF5-DEEC-364D-C66B33DB13AA}"/>
                </a:ext>
              </a:extLst>
            </p:cNvPr>
            <p:cNvCxnSpPr>
              <a:cxnSpLocks/>
            </p:cNvCxnSpPr>
            <p:nvPr/>
          </p:nvCxnSpPr>
          <p:spPr>
            <a:xfrm>
              <a:off x="5890260" y="4389214"/>
              <a:ext cx="908304" cy="56197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4AB382F-1C4A-0826-919E-60AE6F0B2666}"/>
                </a:ext>
              </a:extLst>
            </p:cNvPr>
            <p:cNvSpPr/>
            <p:nvPr/>
          </p:nvSpPr>
          <p:spPr>
            <a:xfrm>
              <a:off x="6851904" y="1909069"/>
              <a:ext cx="2078736" cy="40119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Agro products</a:t>
              </a:r>
              <a:endParaRPr lang="en-IN" dirty="0"/>
            </a:p>
          </p:txBody>
        </p:sp>
        <p:sp>
          <p:nvSpPr>
            <p:cNvPr id="54" name="Rectangle 53">
              <a:extLst>
                <a:ext uri="{FF2B5EF4-FFF2-40B4-BE49-F238E27FC236}">
                  <a16:creationId xmlns:a16="http://schemas.microsoft.com/office/drawing/2014/main" id="{E89E83EA-013A-565D-8529-1FB6030FC9A0}"/>
                </a:ext>
              </a:extLst>
            </p:cNvPr>
            <p:cNvSpPr/>
            <p:nvPr/>
          </p:nvSpPr>
          <p:spPr>
            <a:xfrm>
              <a:off x="6851904" y="2415577"/>
              <a:ext cx="2078736" cy="32144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Coir products</a:t>
              </a:r>
              <a:endParaRPr lang="en-IN" dirty="0"/>
            </a:p>
          </p:txBody>
        </p:sp>
        <p:sp>
          <p:nvSpPr>
            <p:cNvPr id="56" name="Rectangle 55">
              <a:extLst>
                <a:ext uri="{FF2B5EF4-FFF2-40B4-BE49-F238E27FC236}">
                  <a16:creationId xmlns:a16="http://schemas.microsoft.com/office/drawing/2014/main" id="{A2732239-61AF-787B-A33B-040D9ED22B60}"/>
                </a:ext>
              </a:extLst>
            </p:cNvPr>
            <p:cNvSpPr/>
            <p:nvPr/>
          </p:nvSpPr>
          <p:spPr>
            <a:xfrm>
              <a:off x="6851904" y="2820259"/>
              <a:ext cx="2051304" cy="29891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Rubber products</a:t>
              </a:r>
              <a:endParaRPr lang="en-IN" dirty="0"/>
            </a:p>
          </p:txBody>
        </p:sp>
        <p:sp>
          <p:nvSpPr>
            <p:cNvPr id="57" name="Rectangle 56">
              <a:extLst>
                <a:ext uri="{FF2B5EF4-FFF2-40B4-BE49-F238E27FC236}">
                  <a16:creationId xmlns:a16="http://schemas.microsoft.com/office/drawing/2014/main" id="{7B3E89AC-3B20-0EB3-88AE-585923111F47}"/>
                </a:ext>
              </a:extLst>
            </p:cNvPr>
            <p:cNvSpPr/>
            <p:nvPr/>
          </p:nvSpPr>
          <p:spPr>
            <a:xfrm>
              <a:off x="6851904" y="3179881"/>
              <a:ext cx="2078736" cy="32144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Marine food</a:t>
              </a:r>
              <a:endParaRPr lang="en-IN" dirty="0"/>
            </a:p>
          </p:txBody>
        </p:sp>
        <p:sp>
          <p:nvSpPr>
            <p:cNvPr id="60" name="Rectangle 59">
              <a:extLst>
                <a:ext uri="{FF2B5EF4-FFF2-40B4-BE49-F238E27FC236}">
                  <a16:creationId xmlns:a16="http://schemas.microsoft.com/office/drawing/2014/main" id="{1F11C081-3BAF-2F5C-5315-5142D5E692C8}"/>
                </a:ext>
              </a:extLst>
            </p:cNvPr>
            <p:cNvSpPr/>
            <p:nvPr/>
          </p:nvSpPr>
          <p:spPr>
            <a:xfrm>
              <a:off x="6870192" y="3599338"/>
              <a:ext cx="2031492" cy="49976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Construction materials</a:t>
              </a:r>
              <a:endParaRPr lang="en-IN" dirty="0"/>
            </a:p>
          </p:txBody>
        </p:sp>
        <p:sp>
          <p:nvSpPr>
            <p:cNvPr id="61" name="Rectangle 60">
              <a:extLst>
                <a:ext uri="{FF2B5EF4-FFF2-40B4-BE49-F238E27FC236}">
                  <a16:creationId xmlns:a16="http://schemas.microsoft.com/office/drawing/2014/main" id="{0ADF7D08-6AEE-6129-A19C-3F90E599A671}"/>
                </a:ext>
              </a:extLst>
            </p:cNvPr>
            <p:cNvSpPr/>
            <p:nvPr/>
          </p:nvSpPr>
          <p:spPr>
            <a:xfrm>
              <a:off x="6851904" y="4199457"/>
              <a:ext cx="2049780" cy="46983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Plastic products</a:t>
              </a:r>
              <a:endParaRPr lang="en-IN" dirty="0"/>
            </a:p>
          </p:txBody>
        </p:sp>
        <p:sp>
          <p:nvSpPr>
            <p:cNvPr id="62" name="Rectangle 61">
              <a:extLst>
                <a:ext uri="{FF2B5EF4-FFF2-40B4-BE49-F238E27FC236}">
                  <a16:creationId xmlns:a16="http://schemas.microsoft.com/office/drawing/2014/main" id="{DFDC60E0-6246-B94A-59D2-D7B1B69A8831}"/>
                </a:ext>
              </a:extLst>
            </p:cNvPr>
            <p:cNvSpPr/>
            <p:nvPr/>
          </p:nvSpPr>
          <p:spPr>
            <a:xfrm>
              <a:off x="6851904" y="4773559"/>
              <a:ext cx="2049780" cy="45204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Medical Utilities</a:t>
              </a:r>
              <a:endParaRPr lang="en-IN" dirty="0"/>
            </a:p>
          </p:txBody>
        </p:sp>
        <p:sp>
          <p:nvSpPr>
            <p:cNvPr id="66" name="Rectangle 65">
              <a:extLst>
                <a:ext uri="{FF2B5EF4-FFF2-40B4-BE49-F238E27FC236}">
                  <a16:creationId xmlns:a16="http://schemas.microsoft.com/office/drawing/2014/main" id="{7AF16155-C946-CDAC-6C0D-E0EBC72C3FCC}"/>
                </a:ext>
              </a:extLst>
            </p:cNvPr>
            <p:cNvSpPr/>
            <p:nvPr/>
          </p:nvSpPr>
          <p:spPr>
            <a:xfrm>
              <a:off x="6880860" y="5412775"/>
              <a:ext cx="2049780" cy="45204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Agro products</a:t>
              </a:r>
              <a:endParaRPr lang="en-IN" dirty="0"/>
            </a:p>
          </p:txBody>
        </p:sp>
        <p:cxnSp>
          <p:nvCxnSpPr>
            <p:cNvPr id="67" name="Straight Arrow Connector 66">
              <a:extLst>
                <a:ext uri="{FF2B5EF4-FFF2-40B4-BE49-F238E27FC236}">
                  <a16:creationId xmlns:a16="http://schemas.microsoft.com/office/drawing/2014/main" id="{B1F8C5D6-13AC-7AAE-FDCF-12F431A2AE2D}"/>
                </a:ext>
              </a:extLst>
            </p:cNvPr>
            <p:cNvCxnSpPr>
              <a:cxnSpLocks/>
              <a:endCxn id="71" idx="1"/>
            </p:cNvCxnSpPr>
            <p:nvPr/>
          </p:nvCxnSpPr>
          <p:spPr>
            <a:xfrm flipV="1">
              <a:off x="8876589" y="1981330"/>
              <a:ext cx="494713" cy="17031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F5E5FC8-5119-1716-B461-07D72862EF09}"/>
                </a:ext>
              </a:extLst>
            </p:cNvPr>
            <p:cNvSpPr txBox="1"/>
            <p:nvPr/>
          </p:nvSpPr>
          <p:spPr>
            <a:xfrm>
              <a:off x="9371303" y="1812053"/>
              <a:ext cx="2728116" cy="338554"/>
            </a:xfrm>
            <a:prstGeom prst="rect">
              <a:avLst/>
            </a:prstGeom>
            <a:noFill/>
          </p:spPr>
          <p:txBody>
            <a:bodyPr wrap="square" rtlCol="0">
              <a:spAutoFit/>
            </a:bodyPr>
            <a:lstStyle/>
            <a:p>
              <a:r>
                <a:rPr lang="en-IN" sz="1600" dirty="0"/>
                <a:t>Tea, rice, cashew kernels</a:t>
              </a:r>
            </a:p>
          </p:txBody>
        </p:sp>
        <p:sp>
          <p:nvSpPr>
            <p:cNvPr id="72" name="TextBox 71">
              <a:extLst>
                <a:ext uri="{FF2B5EF4-FFF2-40B4-BE49-F238E27FC236}">
                  <a16:creationId xmlns:a16="http://schemas.microsoft.com/office/drawing/2014/main" id="{2B2F13F9-8F35-41EA-42A5-1769BA962AB2}"/>
                </a:ext>
              </a:extLst>
            </p:cNvPr>
            <p:cNvSpPr txBox="1"/>
            <p:nvPr/>
          </p:nvSpPr>
          <p:spPr>
            <a:xfrm>
              <a:off x="9371303" y="2373061"/>
              <a:ext cx="2864182" cy="338554"/>
            </a:xfrm>
            <a:prstGeom prst="rect">
              <a:avLst/>
            </a:prstGeom>
            <a:noFill/>
          </p:spPr>
          <p:txBody>
            <a:bodyPr wrap="square" rtlCol="0">
              <a:spAutoFit/>
            </a:bodyPr>
            <a:lstStyle/>
            <a:p>
              <a:r>
                <a:rPr lang="en-IN" sz="1600" dirty="0"/>
                <a:t>Coir mats, Coir </a:t>
              </a:r>
              <a:r>
                <a:rPr lang="en-IN" sz="1600" dirty="0" err="1"/>
                <a:t>fiber</a:t>
              </a:r>
              <a:r>
                <a:rPr lang="en-IN" sz="1600" dirty="0"/>
                <a:t>, Coir pith</a:t>
              </a:r>
            </a:p>
          </p:txBody>
        </p:sp>
        <p:cxnSp>
          <p:nvCxnSpPr>
            <p:cNvPr id="73" name="Straight Arrow Connector 72">
              <a:extLst>
                <a:ext uri="{FF2B5EF4-FFF2-40B4-BE49-F238E27FC236}">
                  <a16:creationId xmlns:a16="http://schemas.microsoft.com/office/drawing/2014/main" id="{663E7E5D-3366-248B-7992-DEAB668F1084}"/>
                </a:ext>
              </a:extLst>
            </p:cNvPr>
            <p:cNvCxnSpPr>
              <a:cxnSpLocks/>
              <a:stCxn id="54" idx="3"/>
            </p:cNvCxnSpPr>
            <p:nvPr/>
          </p:nvCxnSpPr>
          <p:spPr>
            <a:xfrm flipV="1">
              <a:off x="8930640" y="2562507"/>
              <a:ext cx="494714" cy="1379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A92E39A-E55A-1F0F-C425-45C9B6178E8A}"/>
                </a:ext>
              </a:extLst>
            </p:cNvPr>
            <p:cNvCxnSpPr>
              <a:cxnSpLocks/>
            </p:cNvCxnSpPr>
            <p:nvPr/>
          </p:nvCxnSpPr>
          <p:spPr>
            <a:xfrm flipV="1">
              <a:off x="8930640" y="2995746"/>
              <a:ext cx="494714" cy="1379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50DEC0C-0EB3-9764-1414-108EFA8445D0}"/>
                </a:ext>
              </a:extLst>
            </p:cNvPr>
            <p:cNvSpPr txBox="1"/>
            <p:nvPr/>
          </p:nvSpPr>
          <p:spPr>
            <a:xfrm>
              <a:off x="9364850" y="2833365"/>
              <a:ext cx="2864182" cy="338554"/>
            </a:xfrm>
            <a:prstGeom prst="rect">
              <a:avLst/>
            </a:prstGeom>
            <a:noFill/>
          </p:spPr>
          <p:txBody>
            <a:bodyPr wrap="square" rtlCol="0">
              <a:spAutoFit/>
            </a:bodyPr>
            <a:lstStyle/>
            <a:p>
              <a:r>
                <a:rPr lang="en-IN" sz="1600" dirty="0"/>
                <a:t>Rubber mat, Coir </a:t>
              </a:r>
              <a:r>
                <a:rPr lang="en-IN" sz="1600" dirty="0" err="1"/>
                <a:t>fiber</a:t>
              </a:r>
              <a:r>
                <a:rPr lang="en-IN" sz="1600" dirty="0"/>
                <a:t>, Coir pith</a:t>
              </a:r>
            </a:p>
          </p:txBody>
        </p:sp>
        <p:cxnSp>
          <p:nvCxnSpPr>
            <p:cNvPr id="82" name="Straight Arrow Connector 81">
              <a:extLst>
                <a:ext uri="{FF2B5EF4-FFF2-40B4-BE49-F238E27FC236}">
                  <a16:creationId xmlns:a16="http://schemas.microsoft.com/office/drawing/2014/main" id="{4899177C-DF72-B904-8890-9227244223FB}"/>
                </a:ext>
              </a:extLst>
            </p:cNvPr>
            <p:cNvCxnSpPr>
              <a:cxnSpLocks/>
            </p:cNvCxnSpPr>
            <p:nvPr/>
          </p:nvCxnSpPr>
          <p:spPr>
            <a:xfrm>
              <a:off x="8896271" y="3383534"/>
              <a:ext cx="468579" cy="8747"/>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D3A2BD8-6848-81E4-8F40-C82E51FAF10C}"/>
                </a:ext>
              </a:extLst>
            </p:cNvPr>
            <p:cNvCxnSpPr>
              <a:cxnSpLocks/>
            </p:cNvCxnSpPr>
            <p:nvPr/>
          </p:nvCxnSpPr>
          <p:spPr>
            <a:xfrm flipV="1">
              <a:off x="8911042" y="3856007"/>
              <a:ext cx="529083" cy="563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301B535-58DB-8702-96E5-AD844FC74D45}"/>
                </a:ext>
              </a:extLst>
            </p:cNvPr>
            <p:cNvCxnSpPr>
              <a:cxnSpLocks/>
            </p:cNvCxnSpPr>
            <p:nvPr/>
          </p:nvCxnSpPr>
          <p:spPr>
            <a:xfrm flipV="1">
              <a:off x="8863584" y="4469390"/>
              <a:ext cx="529083" cy="563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C8B67C-E834-AB60-D2AC-58D687B37E05}"/>
                </a:ext>
              </a:extLst>
            </p:cNvPr>
            <p:cNvCxnSpPr>
              <a:cxnSpLocks/>
            </p:cNvCxnSpPr>
            <p:nvPr/>
          </p:nvCxnSpPr>
          <p:spPr>
            <a:xfrm flipV="1">
              <a:off x="8911041" y="4983687"/>
              <a:ext cx="529083" cy="563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921AAC6-58DC-BA88-1421-B48B9B4C437B}"/>
                </a:ext>
              </a:extLst>
            </p:cNvPr>
            <p:cNvCxnSpPr>
              <a:cxnSpLocks/>
            </p:cNvCxnSpPr>
            <p:nvPr/>
          </p:nvCxnSpPr>
          <p:spPr>
            <a:xfrm flipV="1">
              <a:off x="8911040" y="5619510"/>
              <a:ext cx="529083" cy="563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BFB3FFA-A674-4041-BB4B-2A66A7CC54F0}"/>
                </a:ext>
              </a:extLst>
            </p:cNvPr>
            <p:cNvSpPr txBox="1"/>
            <p:nvPr/>
          </p:nvSpPr>
          <p:spPr>
            <a:xfrm>
              <a:off x="9327817" y="3191058"/>
              <a:ext cx="3083312" cy="584775"/>
            </a:xfrm>
            <a:prstGeom prst="rect">
              <a:avLst/>
            </a:prstGeom>
            <a:noFill/>
          </p:spPr>
          <p:txBody>
            <a:bodyPr wrap="square" rtlCol="0">
              <a:spAutoFit/>
            </a:bodyPr>
            <a:lstStyle/>
            <a:p>
              <a:r>
                <a:rPr lang="en-IN" sz="1600" dirty="0"/>
                <a:t>Frozen marine foods,  Frozen shrimps</a:t>
              </a:r>
            </a:p>
          </p:txBody>
        </p:sp>
        <p:sp>
          <p:nvSpPr>
            <p:cNvPr id="3" name="TextBox 2">
              <a:extLst>
                <a:ext uri="{FF2B5EF4-FFF2-40B4-BE49-F238E27FC236}">
                  <a16:creationId xmlns:a16="http://schemas.microsoft.com/office/drawing/2014/main" id="{F91259A4-35E2-C82A-8818-CA7E5988547B}"/>
                </a:ext>
              </a:extLst>
            </p:cNvPr>
            <p:cNvSpPr txBox="1"/>
            <p:nvPr/>
          </p:nvSpPr>
          <p:spPr>
            <a:xfrm>
              <a:off x="9377165" y="3717329"/>
              <a:ext cx="2864182" cy="338554"/>
            </a:xfrm>
            <a:prstGeom prst="rect">
              <a:avLst/>
            </a:prstGeom>
            <a:noFill/>
          </p:spPr>
          <p:txBody>
            <a:bodyPr wrap="square" rtlCol="0">
              <a:spAutoFit/>
            </a:bodyPr>
            <a:lstStyle/>
            <a:p>
              <a:r>
                <a:rPr lang="en-IN" sz="1600" dirty="0"/>
                <a:t>Steel doors, elevator, cement</a:t>
              </a:r>
            </a:p>
          </p:txBody>
        </p:sp>
        <p:sp>
          <p:nvSpPr>
            <p:cNvPr id="5" name="TextBox 4">
              <a:extLst>
                <a:ext uri="{FF2B5EF4-FFF2-40B4-BE49-F238E27FC236}">
                  <a16:creationId xmlns:a16="http://schemas.microsoft.com/office/drawing/2014/main" id="{4C3B0FC8-604B-E404-6082-013595157163}"/>
                </a:ext>
              </a:extLst>
            </p:cNvPr>
            <p:cNvSpPr txBox="1"/>
            <p:nvPr/>
          </p:nvSpPr>
          <p:spPr>
            <a:xfrm>
              <a:off x="9392667" y="4212181"/>
              <a:ext cx="2864182" cy="584775"/>
            </a:xfrm>
            <a:prstGeom prst="rect">
              <a:avLst/>
            </a:prstGeom>
            <a:noFill/>
          </p:spPr>
          <p:txBody>
            <a:bodyPr wrap="square" rtlCol="0">
              <a:spAutoFit/>
            </a:bodyPr>
            <a:lstStyle/>
            <a:p>
              <a:r>
                <a:rPr lang="en-IN" sz="1600"/>
                <a:t>PVC Ceiling, PVC flooring, PVC Resin</a:t>
              </a:r>
              <a:endParaRPr lang="en-IN" sz="1600" dirty="0"/>
            </a:p>
          </p:txBody>
        </p:sp>
        <p:sp>
          <p:nvSpPr>
            <p:cNvPr id="6" name="TextBox 5">
              <a:extLst>
                <a:ext uri="{FF2B5EF4-FFF2-40B4-BE49-F238E27FC236}">
                  <a16:creationId xmlns:a16="http://schemas.microsoft.com/office/drawing/2014/main" id="{FC28F790-457A-FE01-6689-723FC530A911}"/>
                </a:ext>
              </a:extLst>
            </p:cNvPr>
            <p:cNvSpPr txBox="1"/>
            <p:nvPr/>
          </p:nvSpPr>
          <p:spPr>
            <a:xfrm>
              <a:off x="9392666" y="4765606"/>
              <a:ext cx="3018462" cy="584775"/>
            </a:xfrm>
            <a:prstGeom prst="rect">
              <a:avLst/>
            </a:prstGeom>
            <a:noFill/>
          </p:spPr>
          <p:txBody>
            <a:bodyPr wrap="square" rtlCol="0">
              <a:spAutoFit/>
            </a:bodyPr>
            <a:lstStyle/>
            <a:p>
              <a:r>
                <a:rPr lang="en-IN" sz="1600" dirty="0"/>
                <a:t>Medical materials and equipment, Medical disposables</a:t>
              </a:r>
            </a:p>
          </p:txBody>
        </p:sp>
        <p:sp>
          <p:nvSpPr>
            <p:cNvPr id="7" name="TextBox 6">
              <a:extLst>
                <a:ext uri="{FF2B5EF4-FFF2-40B4-BE49-F238E27FC236}">
                  <a16:creationId xmlns:a16="http://schemas.microsoft.com/office/drawing/2014/main" id="{32934F52-6459-C874-B701-B1B23575A5A3}"/>
                </a:ext>
              </a:extLst>
            </p:cNvPr>
            <p:cNvSpPr txBox="1"/>
            <p:nvPr/>
          </p:nvSpPr>
          <p:spPr>
            <a:xfrm>
              <a:off x="9364850" y="5454639"/>
              <a:ext cx="2864182" cy="338554"/>
            </a:xfrm>
            <a:prstGeom prst="rect">
              <a:avLst/>
            </a:prstGeom>
            <a:noFill/>
          </p:spPr>
          <p:txBody>
            <a:bodyPr wrap="square" rtlCol="0">
              <a:spAutoFit/>
            </a:bodyPr>
            <a:lstStyle/>
            <a:p>
              <a:r>
                <a:rPr lang="en-IN" sz="1600" dirty="0"/>
                <a:t>Apple, Rice, tea</a:t>
              </a:r>
            </a:p>
          </p:txBody>
        </p:sp>
      </p:grpSp>
    </p:spTree>
    <p:extLst>
      <p:ext uri="{BB962C8B-B14F-4D97-AF65-F5344CB8AC3E}">
        <p14:creationId xmlns:p14="http://schemas.microsoft.com/office/powerpoint/2010/main" val="225655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2152650" y="-1670"/>
            <a:ext cx="7886700" cy="1228725"/>
          </a:xfrm>
        </p:spPr>
        <p:txBody>
          <a:bodyPr>
            <a:normAutofit/>
          </a:bodyPr>
          <a:lstStyle/>
          <a:p>
            <a:pPr algn="ctr"/>
            <a:r>
              <a:rPr lang="en-IN" sz="4000" b="1" dirty="0">
                <a:solidFill>
                  <a:srgbClr val="008080"/>
                </a:solidFill>
              </a:rPr>
              <a:t>OUTLINE</a:t>
            </a:r>
            <a:endParaRPr lang="en-IN" sz="4000" dirty="0">
              <a:solidFill>
                <a:srgbClr val="008080"/>
              </a:solidFill>
            </a:endParaRPr>
          </a:p>
        </p:txBody>
      </p:sp>
      <p:graphicFrame>
        <p:nvGraphicFramePr>
          <p:cNvPr id="18" name="Content Placeholder 13">
            <a:extLst>
              <a:ext uri="{FF2B5EF4-FFF2-40B4-BE49-F238E27FC236}">
                <a16:creationId xmlns:a16="http://schemas.microsoft.com/office/drawing/2014/main" id="{FD74313E-9E16-E5B3-6F2D-CC721C72E626}"/>
              </a:ext>
            </a:extLst>
          </p:cNvPr>
          <p:cNvGraphicFramePr>
            <a:graphicFrameLocks noGrp="1"/>
          </p:cNvGraphicFramePr>
          <p:nvPr>
            <p:ph idx="1"/>
          </p:nvPr>
        </p:nvGraphicFramePr>
        <p:xfrm>
          <a:off x="721060" y="1024067"/>
          <a:ext cx="11089940" cy="5052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7"/>
          <p:cNvSpPr>
            <a:spLocks noGrp="1"/>
          </p:cNvSpPr>
          <p:nvPr>
            <p:ph type="ftr" sz="quarter" idx="11"/>
          </p:nvPr>
        </p:nvSpPr>
        <p:spPr/>
        <p:txBody>
          <a:bodyPr/>
          <a:lstStyle/>
          <a:p>
            <a:r>
              <a:rPr lang="en-US" dirty="0"/>
              <a:t>National Transportation Planning and Research Centre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880D-5142-2AAD-F462-BD36D54526CE}"/>
              </a:ext>
            </a:extLst>
          </p:cNvPr>
          <p:cNvSpPr>
            <a:spLocks noGrp="1"/>
          </p:cNvSpPr>
          <p:nvPr>
            <p:ph type="title"/>
          </p:nvPr>
        </p:nvSpPr>
        <p:spPr>
          <a:xfrm>
            <a:off x="838200" y="24565"/>
            <a:ext cx="10134600" cy="432635"/>
          </a:xfrm>
        </p:spPr>
        <p:txBody>
          <a:bodyPr>
            <a:normAutofit fontScale="90000"/>
          </a:bodyPr>
          <a:lstStyle/>
          <a:p>
            <a:r>
              <a:rPr lang="en-IN" sz="2800" u="sng" dirty="0"/>
              <a:t>Export commodities - </a:t>
            </a:r>
            <a:r>
              <a:rPr lang="en-IN" sz="2800" u="sng" dirty="0" err="1"/>
              <a:t>Agro</a:t>
            </a:r>
            <a:r>
              <a:rPr lang="en-IN" sz="2800" u="sng" dirty="0"/>
              <a:t>-products</a:t>
            </a:r>
          </a:p>
        </p:txBody>
      </p:sp>
      <p:sp>
        <p:nvSpPr>
          <p:cNvPr id="4" name="Footer Placeholder 3">
            <a:extLst>
              <a:ext uri="{FF2B5EF4-FFF2-40B4-BE49-F238E27FC236}">
                <a16:creationId xmlns:a16="http://schemas.microsoft.com/office/drawing/2014/main" id="{73622F89-92FF-3B95-2528-EF3468E399FD}"/>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5" name="Content Placeholder 4">
            <a:extLst>
              <a:ext uri="{FF2B5EF4-FFF2-40B4-BE49-F238E27FC236}">
                <a16:creationId xmlns:a16="http://schemas.microsoft.com/office/drawing/2014/main" id="{6F709326-1CCB-B9D1-A85F-7978487B38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4" r="-5" b="-5"/>
          <a:stretch/>
        </p:blipFill>
        <p:spPr bwMode="auto">
          <a:xfrm>
            <a:off x="132079" y="672314"/>
            <a:ext cx="4058921" cy="2779156"/>
          </a:xfrm>
          <a:prstGeom prst="rect">
            <a:avLst/>
          </a:prstGeom>
          <a:noFill/>
        </p:spPr>
      </p:pic>
      <p:sp>
        <p:nvSpPr>
          <p:cNvPr id="8" name="AutoShape 2">
            <a:extLst>
              <a:ext uri="{FF2B5EF4-FFF2-40B4-BE49-F238E27FC236}">
                <a16:creationId xmlns:a16="http://schemas.microsoft.com/office/drawing/2014/main" id="{0E93AEF6-BEFE-8EB9-1AC6-4A9D04C32B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descr="A graph showing the growth of exporting products&#10;&#10;Description automatically generated">
            <a:extLst>
              <a:ext uri="{FF2B5EF4-FFF2-40B4-BE49-F238E27FC236}">
                <a16:creationId xmlns:a16="http://schemas.microsoft.com/office/drawing/2014/main" id="{79B9B7D0-F7A6-22FE-56EE-2BB60755A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29247"/>
            <a:ext cx="4546879" cy="3017921"/>
          </a:xfrm>
          <a:prstGeom prst="rect">
            <a:avLst/>
          </a:prstGeom>
        </p:spPr>
      </p:pic>
      <p:pic>
        <p:nvPicPr>
          <p:cNvPr id="17" name="Picture 16" descr="A graph of different colored lines&#10;&#10;Description automatically generated">
            <a:extLst>
              <a:ext uri="{FF2B5EF4-FFF2-40B4-BE49-F238E27FC236}">
                <a16:creationId xmlns:a16="http://schemas.microsoft.com/office/drawing/2014/main" id="{532428BB-6A2F-4076-837F-7FDCF5581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330" y="3547167"/>
            <a:ext cx="4579127" cy="3220777"/>
          </a:xfrm>
          <a:prstGeom prst="rect">
            <a:avLst/>
          </a:prstGeom>
        </p:spPr>
      </p:pic>
    </p:spTree>
    <p:extLst>
      <p:ext uri="{BB962C8B-B14F-4D97-AF65-F5344CB8AC3E}">
        <p14:creationId xmlns:p14="http://schemas.microsoft.com/office/powerpoint/2010/main" val="3082642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CCDE-0BD8-B0C5-8375-71E0DB71440F}"/>
              </a:ext>
            </a:extLst>
          </p:cNvPr>
          <p:cNvSpPr>
            <a:spLocks noGrp="1"/>
          </p:cNvSpPr>
          <p:nvPr>
            <p:ph type="title"/>
          </p:nvPr>
        </p:nvSpPr>
        <p:spPr/>
        <p:txBody>
          <a:bodyPr>
            <a:normAutofit/>
          </a:bodyPr>
          <a:lstStyle/>
          <a:p>
            <a:r>
              <a:rPr lang="en-IN" sz="3200" u="sng" dirty="0"/>
              <a:t>Export Commodities - Marine products</a:t>
            </a:r>
          </a:p>
        </p:txBody>
      </p:sp>
      <p:sp>
        <p:nvSpPr>
          <p:cNvPr id="4" name="Footer Placeholder 3">
            <a:extLst>
              <a:ext uri="{FF2B5EF4-FFF2-40B4-BE49-F238E27FC236}">
                <a16:creationId xmlns:a16="http://schemas.microsoft.com/office/drawing/2014/main" id="{234808B5-546F-5A06-3306-4AAB3CA4EA91}"/>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13" name="Content Placeholder 12" descr="A graph of a graph showing the number of exporters&#10;&#10;Description automatically generated">
            <a:extLst>
              <a:ext uri="{FF2B5EF4-FFF2-40B4-BE49-F238E27FC236}">
                <a16:creationId xmlns:a16="http://schemas.microsoft.com/office/drawing/2014/main" id="{05CC1C13-7037-B99C-4BCA-8DE38707DB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41325"/>
            <a:ext cx="5696040" cy="4006369"/>
          </a:xfrm>
        </p:spPr>
      </p:pic>
      <p:pic>
        <p:nvPicPr>
          <p:cNvPr id="15" name="Picture 14" descr="A graph of different colored lines&#10;&#10;Description automatically generated">
            <a:extLst>
              <a:ext uri="{FF2B5EF4-FFF2-40B4-BE49-F238E27FC236}">
                <a16:creationId xmlns:a16="http://schemas.microsoft.com/office/drawing/2014/main" id="{09ABF8E3-FA21-5F99-7EE6-BB7722773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8206"/>
            <a:ext cx="5710811" cy="4016759"/>
          </a:xfrm>
          <a:prstGeom prst="rect">
            <a:avLst/>
          </a:prstGeom>
        </p:spPr>
      </p:pic>
    </p:spTree>
    <p:extLst>
      <p:ext uri="{BB962C8B-B14F-4D97-AF65-F5344CB8AC3E}">
        <p14:creationId xmlns:p14="http://schemas.microsoft.com/office/powerpoint/2010/main" val="2086222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C58C-6C82-9B1E-3F22-26964E5FF48C}"/>
              </a:ext>
            </a:extLst>
          </p:cNvPr>
          <p:cNvSpPr>
            <a:spLocks noGrp="1"/>
          </p:cNvSpPr>
          <p:nvPr>
            <p:ph type="title"/>
          </p:nvPr>
        </p:nvSpPr>
        <p:spPr>
          <a:xfrm>
            <a:off x="838200" y="24566"/>
            <a:ext cx="10668000" cy="1347034"/>
          </a:xfrm>
        </p:spPr>
        <p:txBody>
          <a:bodyPr>
            <a:normAutofit/>
          </a:bodyPr>
          <a:lstStyle/>
          <a:p>
            <a:r>
              <a:rPr lang="en-IN" sz="2800" u="sng" dirty="0"/>
              <a:t>Export Commodities - Coir products</a:t>
            </a:r>
          </a:p>
        </p:txBody>
      </p:sp>
      <p:sp>
        <p:nvSpPr>
          <p:cNvPr id="4" name="Footer Placeholder 3">
            <a:extLst>
              <a:ext uri="{FF2B5EF4-FFF2-40B4-BE49-F238E27FC236}">
                <a16:creationId xmlns:a16="http://schemas.microsoft.com/office/drawing/2014/main" id="{80E0C0AE-AB1E-FCC4-5DFF-933975836B3B}"/>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7" name="Content Placeholder 6" descr="A graph of a graph showing the number of exporters&#10;&#10;Description automatically generated">
            <a:extLst>
              <a:ext uri="{FF2B5EF4-FFF2-40B4-BE49-F238E27FC236}">
                <a16:creationId xmlns:a16="http://schemas.microsoft.com/office/drawing/2014/main" id="{1071A272-1434-C0F3-6B66-F640B2EC7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371599"/>
            <a:ext cx="5562600" cy="3912513"/>
          </a:xfrm>
        </p:spPr>
      </p:pic>
      <p:pic>
        <p:nvPicPr>
          <p:cNvPr id="11" name="Picture 10" descr="A graph of different colored lines&#10;&#10;Description automatically generated">
            <a:extLst>
              <a:ext uri="{FF2B5EF4-FFF2-40B4-BE49-F238E27FC236}">
                <a16:creationId xmlns:a16="http://schemas.microsoft.com/office/drawing/2014/main" id="{E7733677-7016-AF0C-C409-79557A15B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81760"/>
            <a:ext cx="5562600" cy="3912512"/>
          </a:xfrm>
          <a:prstGeom prst="rect">
            <a:avLst/>
          </a:prstGeom>
        </p:spPr>
      </p:pic>
    </p:spTree>
    <p:extLst>
      <p:ext uri="{BB962C8B-B14F-4D97-AF65-F5344CB8AC3E}">
        <p14:creationId xmlns:p14="http://schemas.microsoft.com/office/powerpoint/2010/main" val="1657757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9E37-E981-A6CE-379A-10D2DE009B6C}"/>
              </a:ext>
            </a:extLst>
          </p:cNvPr>
          <p:cNvSpPr>
            <a:spLocks noGrp="1"/>
          </p:cNvSpPr>
          <p:nvPr>
            <p:ph type="title"/>
          </p:nvPr>
        </p:nvSpPr>
        <p:spPr>
          <a:xfrm>
            <a:off x="838201" y="206639"/>
            <a:ext cx="10363200" cy="585035"/>
          </a:xfrm>
        </p:spPr>
        <p:txBody>
          <a:bodyPr>
            <a:normAutofit/>
          </a:bodyPr>
          <a:lstStyle/>
          <a:p>
            <a:r>
              <a:rPr lang="en-IN" sz="2400" u="sng" dirty="0"/>
              <a:t>Export commodities- Cotton products</a:t>
            </a:r>
          </a:p>
        </p:txBody>
      </p:sp>
      <p:sp>
        <p:nvSpPr>
          <p:cNvPr id="4" name="Footer Placeholder 3">
            <a:extLst>
              <a:ext uri="{FF2B5EF4-FFF2-40B4-BE49-F238E27FC236}">
                <a16:creationId xmlns:a16="http://schemas.microsoft.com/office/drawing/2014/main" id="{A4551420-F3A0-0EED-1BF1-8EC2FD659A54}"/>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9" name="Content Placeholder 8" descr="A graph showing the growth of exporting products&#10;&#10;Description automatically generated">
            <a:extLst>
              <a:ext uri="{FF2B5EF4-FFF2-40B4-BE49-F238E27FC236}">
                <a16:creationId xmlns:a16="http://schemas.microsoft.com/office/drawing/2014/main" id="{098BFEE0-3BD5-5454-D8C1-78FF947E51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143000"/>
            <a:ext cx="5416852" cy="3810000"/>
          </a:xfrm>
        </p:spPr>
      </p:pic>
      <p:pic>
        <p:nvPicPr>
          <p:cNvPr id="11" name="Picture 10" descr="A graph of different colored lines&#10;&#10;Description automatically generated">
            <a:extLst>
              <a:ext uri="{FF2B5EF4-FFF2-40B4-BE49-F238E27FC236}">
                <a16:creationId xmlns:a16="http://schemas.microsoft.com/office/drawing/2014/main" id="{8D140C9F-07FF-AF27-0464-456C5C25B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1" y="1143000"/>
            <a:ext cx="5638800" cy="3966109"/>
          </a:xfrm>
          <a:prstGeom prst="rect">
            <a:avLst/>
          </a:prstGeom>
        </p:spPr>
      </p:pic>
    </p:spTree>
    <p:extLst>
      <p:ext uri="{BB962C8B-B14F-4D97-AF65-F5344CB8AC3E}">
        <p14:creationId xmlns:p14="http://schemas.microsoft.com/office/powerpoint/2010/main" val="368704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4BBC-4410-C82F-8C3F-7CADD0A92E19}"/>
              </a:ext>
            </a:extLst>
          </p:cNvPr>
          <p:cNvSpPr>
            <a:spLocks noGrp="1"/>
          </p:cNvSpPr>
          <p:nvPr>
            <p:ph type="title"/>
          </p:nvPr>
        </p:nvSpPr>
        <p:spPr>
          <a:xfrm>
            <a:off x="838200" y="24565"/>
            <a:ext cx="10439400" cy="1042235"/>
          </a:xfrm>
        </p:spPr>
        <p:txBody>
          <a:bodyPr>
            <a:normAutofit/>
          </a:bodyPr>
          <a:lstStyle/>
          <a:p>
            <a:r>
              <a:rPr lang="en-IN" sz="3200" u="sng" dirty="0"/>
              <a:t>Auto correlation function</a:t>
            </a:r>
          </a:p>
        </p:txBody>
      </p:sp>
      <p:pic>
        <p:nvPicPr>
          <p:cNvPr id="6" name="Content Placeholder 5" descr="A graph with lines on it&#10;&#10;Description automatically generated">
            <a:extLst>
              <a:ext uri="{FF2B5EF4-FFF2-40B4-BE49-F238E27FC236}">
                <a16:creationId xmlns:a16="http://schemas.microsoft.com/office/drawing/2014/main" id="{AC25A401-32D0-68C3-69E0-A694884FAE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1236088"/>
            <a:ext cx="3772153" cy="2650112"/>
          </a:xfrm>
        </p:spPr>
      </p:pic>
      <p:sp>
        <p:nvSpPr>
          <p:cNvPr id="4" name="Footer Placeholder 3">
            <a:extLst>
              <a:ext uri="{FF2B5EF4-FFF2-40B4-BE49-F238E27FC236}">
                <a16:creationId xmlns:a16="http://schemas.microsoft.com/office/drawing/2014/main" id="{0BAF3458-C39D-3EE8-8E7B-0819B4856421}"/>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7" name="TextBox 6">
            <a:extLst>
              <a:ext uri="{FF2B5EF4-FFF2-40B4-BE49-F238E27FC236}">
                <a16:creationId xmlns:a16="http://schemas.microsoft.com/office/drawing/2014/main" id="{BE795AF5-6584-0771-ACDA-B01A3DA0C66B}"/>
              </a:ext>
            </a:extLst>
          </p:cNvPr>
          <p:cNvSpPr txBox="1"/>
          <p:nvPr/>
        </p:nvSpPr>
        <p:spPr>
          <a:xfrm>
            <a:off x="1371600" y="3907134"/>
            <a:ext cx="2743200" cy="369332"/>
          </a:xfrm>
          <a:prstGeom prst="rect">
            <a:avLst/>
          </a:prstGeom>
          <a:noFill/>
        </p:spPr>
        <p:txBody>
          <a:bodyPr wrap="square" rtlCol="0">
            <a:spAutoFit/>
          </a:bodyPr>
          <a:lstStyle/>
          <a:p>
            <a:r>
              <a:rPr lang="en-IN" dirty="0" err="1"/>
              <a:t>Agro</a:t>
            </a:r>
            <a:r>
              <a:rPr lang="en-IN" dirty="0"/>
              <a:t>-products</a:t>
            </a:r>
          </a:p>
        </p:txBody>
      </p:sp>
      <p:pic>
        <p:nvPicPr>
          <p:cNvPr id="9" name="Picture 8" descr="A graph with lines on it&#10;&#10;Description automatically generated">
            <a:extLst>
              <a:ext uri="{FF2B5EF4-FFF2-40B4-BE49-F238E27FC236}">
                <a16:creationId xmlns:a16="http://schemas.microsoft.com/office/drawing/2014/main" id="{64028FD9-CF24-3672-0F4D-6A1A04698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399" y="1124544"/>
            <a:ext cx="3962401" cy="2783770"/>
          </a:xfrm>
          <a:prstGeom prst="rect">
            <a:avLst/>
          </a:prstGeom>
        </p:spPr>
      </p:pic>
      <p:sp>
        <p:nvSpPr>
          <p:cNvPr id="10" name="TextBox 9">
            <a:extLst>
              <a:ext uri="{FF2B5EF4-FFF2-40B4-BE49-F238E27FC236}">
                <a16:creationId xmlns:a16="http://schemas.microsoft.com/office/drawing/2014/main" id="{7436E503-EEE0-099E-B3A4-8291F3F92BC4}"/>
              </a:ext>
            </a:extLst>
          </p:cNvPr>
          <p:cNvSpPr txBox="1"/>
          <p:nvPr/>
        </p:nvSpPr>
        <p:spPr>
          <a:xfrm>
            <a:off x="5333999" y="3914141"/>
            <a:ext cx="2743200" cy="369332"/>
          </a:xfrm>
          <a:prstGeom prst="rect">
            <a:avLst/>
          </a:prstGeom>
          <a:noFill/>
        </p:spPr>
        <p:txBody>
          <a:bodyPr wrap="square" rtlCol="0">
            <a:spAutoFit/>
          </a:bodyPr>
          <a:lstStyle/>
          <a:p>
            <a:r>
              <a:rPr lang="en-IN" dirty="0"/>
              <a:t>Marine products</a:t>
            </a:r>
          </a:p>
        </p:txBody>
      </p:sp>
      <p:pic>
        <p:nvPicPr>
          <p:cNvPr id="12" name="Picture 11" descr="A graph with lines on it&#10;&#10;Description automatically generated">
            <a:extLst>
              <a:ext uri="{FF2B5EF4-FFF2-40B4-BE49-F238E27FC236}">
                <a16:creationId xmlns:a16="http://schemas.microsoft.com/office/drawing/2014/main" id="{87C29F2D-AEDC-0EA8-8F3D-8B6D11A4B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857" y="3700432"/>
            <a:ext cx="4344283" cy="3052060"/>
          </a:xfrm>
          <a:prstGeom prst="rect">
            <a:avLst/>
          </a:prstGeom>
        </p:spPr>
      </p:pic>
      <p:sp>
        <p:nvSpPr>
          <p:cNvPr id="13" name="TextBox 12">
            <a:extLst>
              <a:ext uri="{FF2B5EF4-FFF2-40B4-BE49-F238E27FC236}">
                <a16:creationId xmlns:a16="http://schemas.microsoft.com/office/drawing/2014/main" id="{73711256-ACE0-F3CC-31E8-309E884FC3F9}"/>
              </a:ext>
            </a:extLst>
          </p:cNvPr>
          <p:cNvSpPr txBox="1"/>
          <p:nvPr/>
        </p:nvSpPr>
        <p:spPr>
          <a:xfrm>
            <a:off x="9334940" y="3516868"/>
            <a:ext cx="2743200" cy="369332"/>
          </a:xfrm>
          <a:prstGeom prst="rect">
            <a:avLst/>
          </a:prstGeom>
          <a:noFill/>
        </p:spPr>
        <p:txBody>
          <a:bodyPr wrap="square" rtlCol="0">
            <a:spAutoFit/>
          </a:bodyPr>
          <a:lstStyle/>
          <a:p>
            <a:r>
              <a:rPr lang="en-IN" dirty="0"/>
              <a:t>Coir products</a:t>
            </a:r>
          </a:p>
        </p:txBody>
      </p:sp>
    </p:spTree>
    <p:extLst>
      <p:ext uri="{BB962C8B-B14F-4D97-AF65-F5344CB8AC3E}">
        <p14:creationId xmlns:p14="http://schemas.microsoft.com/office/powerpoint/2010/main" val="3895251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a graph showing the growth of a construction product&#10;&#10;Description automatically generated">
            <a:extLst>
              <a:ext uri="{FF2B5EF4-FFF2-40B4-BE49-F238E27FC236}">
                <a16:creationId xmlns:a16="http://schemas.microsoft.com/office/drawing/2014/main" id="{B3B28373-444E-50EF-52A3-7C7C045DF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143000"/>
            <a:ext cx="5410200" cy="3805321"/>
          </a:xfrm>
        </p:spPr>
      </p:pic>
      <p:sp>
        <p:nvSpPr>
          <p:cNvPr id="4" name="Footer Placeholder 3">
            <a:extLst>
              <a:ext uri="{FF2B5EF4-FFF2-40B4-BE49-F238E27FC236}">
                <a16:creationId xmlns:a16="http://schemas.microsoft.com/office/drawing/2014/main" id="{EF7C5718-51A3-76A0-003C-FFED254F4859}"/>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Title 1">
            <a:extLst>
              <a:ext uri="{FF2B5EF4-FFF2-40B4-BE49-F238E27FC236}">
                <a16:creationId xmlns:a16="http://schemas.microsoft.com/office/drawing/2014/main" id="{F28EB8C3-3174-A871-9659-C7C2212A392C}"/>
              </a:ext>
            </a:extLst>
          </p:cNvPr>
          <p:cNvSpPr>
            <a:spLocks noGrp="1"/>
          </p:cNvSpPr>
          <p:nvPr>
            <p:ph type="title"/>
          </p:nvPr>
        </p:nvSpPr>
        <p:spPr>
          <a:xfrm>
            <a:off x="838200" y="23813"/>
            <a:ext cx="10515600" cy="1325562"/>
          </a:xfrm>
        </p:spPr>
        <p:txBody>
          <a:bodyPr>
            <a:normAutofit/>
          </a:bodyPr>
          <a:lstStyle/>
          <a:p>
            <a:r>
              <a:rPr lang="en-IN" sz="2800" u="sng" dirty="0"/>
              <a:t>Import commodities- Construction materials</a:t>
            </a:r>
          </a:p>
        </p:txBody>
      </p:sp>
      <p:pic>
        <p:nvPicPr>
          <p:cNvPr id="9" name="Picture 8" descr="A graph of different colored lines&#10;&#10;Description automatically generated">
            <a:extLst>
              <a:ext uri="{FF2B5EF4-FFF2-40B4-BE49-F238E27FC236}">
                <a16:creationId xmlns:a16="http://schemas.microsoft.com/office/drawing/2014/main" id="{AEC6EB6B-3235-691C-3C74-840B1908A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092838"/>
            <a:ext cx="5638800" cy="3966109"/>
          </a:xfrm>
          <a:prstGeom prst="rect">
            <a:avLst/>
          </a:prstGeom>
        </p:spPr>
      </p:pic>
    </p:spTree>
    <p:extLst>
      <p:ext uri="{BB962C8B-B14F-4D97-AF65-F5344CB8AC3E}">
        <p14:creationId xmlns:p14="http://schemas.microsoft.com/office/powerpoint/2010/main" val="35761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ing the number of importers&#10;&#10;Description automatically generated">
            <a:extLst>
              <a:ext uri="{FF2B5EF4-FFF2-40B4-BE49-F238E27FC236}">
                <a16:creationId xmlns:a16="http://schemas.microsoft.com/office/drawing/2014/main" id="{70836B64-1C76-44CC-6A7F-BDBFB5CD3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219200"/>
            <a:ext cx="5086440" cy="3577601"/>
          </a:xfrm>
        </p:spPr>
      </p:pic>
      <p:sp>
        <p:nvSpPr>
          <p:cNvPr id="4" name="Footer Placeholder 3">
            <a:extLst>
              <a:ext uri="{FF2B5EF4-FFF2-40B4-BE49-F238E27FC236}">
                <a16:creationId xmlns:a16="http://schemas.microsoft.com/office/drawing/2014/main" id="{03124D84-8841-B05C-8006-4335D9179D64}"/>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Title 1">
            <a:extLst>
              <a:ext uri="{FF2B5EF4-FFF2-40B4-BE49-F238E27FC236}">
                <a16:creationId xmlns:a16="http://schemas.microsoft.com/office/drawing/2014/main" id="{A12D1B23-AF52-0505-5D9D-120F43B09843}"/>
              </a:ext>
            </a:extLst>
          </p:cNvPr>
          <p:cNvSpPr>
            <a:spLocks noGrp="1"/>
          </p:cNvSpPr>
          <p:nvPr>
            <p:ph type="title"/>
          </p:nvPr>
        </p:nvSpPr>
        <p:spPr>
          <a:xfrm>
            <a:off x="838200" y="23813"/>
            <a:ext cx="10515600" cy="1325562"/>
          </a:xfrm>
        </p:spPr>
        <p:txBody>
          <a:bodyPr>
            <a:normAutofit/>
          </a:bodyPr>
          <a:lstStyle/>
          <a:p>
            <a:r>
              <a:rPr lang="en-IN" sz="2800" u="sng" dirty="0"/>
              <a:t>Import commodities- Plastic products</a:t>
            </a:r>
          </a:p>
        </p:txBody>
      </p:sp>
      <p:pic>
        <p:nvPicPr>
          <p:cNvPr id="9" name="Picture 8" descr="A graph showing the number of importers&#10;&#10;Description automatically generated">
            <a:extLst>
              <a:ext uri="{FF2B5EF4-FFF2-40B4-BE49-F238E27FC236}">
                <a16:creationId xmlns:a16="http://schemas.microsoft.com/office/drawing/2014/main" id="{1A3FFC54-75E9-7BBF-ED80-73209FA58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640" y="1222664"/>
            <a:ext cx="5518993" cy="3881841"/>
          </a:xfrm>
          <a:prstGeom prst="rect">
            <a:avLst/>
          </a:prstGeom>
        </p:spPr>
      </p:pic>
    </p:spTree>
    <p:extLst>
      <p:ext uri="{BB962C8B-B14F-4D97-AF65-F5344CB8AC3E}">
        <p14:creationId xmlns:p14="http://schemas.microsoft.com/office/powerpoint/2010/main" val="29894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86DE-1734-D54E-AA4F-F014FB5B960F}"/>
              </a:ext>
            </a:extLst>
          </p:cNvPr>
          <p:cNvSpPr>
            <a:spLocks noGrp="1"/>
          </p:cNvSpPr>
          <p:nvPr>
            <p:ph type="title"/>
          </p:nvPr>
        </p:nvSpPr>
        <p:spPr/>
        <p:txBody>
          <a:bodyPr/>
          <a:lstStyle/>
          <a:p>
            <a:r>
              <a:rPr lang="en-IN" sz="4400" u="sng"/>
              <a:t>Auto correlation function</a:t>
            </a:r>
            <a:endParaRPr lang="en-IN" dirty="0"/>
          </a:p>
        </p:txBody>
      </p:sp>
      <p:pic>
        <p:nvPicPr>
          <p:cNvPr id="6" name="Content Placeholder 5" descr="A graph with lines on it&#10;&#10;Description automatically generated">
            <a:extLst>
              <a:ext uri="{FF2B5EF4-FFF2-40B4-BE49-F238E27FC236}">
                <a16:creationId xmlns:a16="http://schemas.microsoft.com/office/drawing/2014/main" id="{89C0B503-7DED-A9A5-B0B4-F4752AB96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2983" y="1524001"/>
            <a:ext cx="5958538" cy="4191000"/>
          </a:xfrm>
        </p:spPr>
      </p:pic>
      <p:sp>
        <p:nvSpPr>
          <p:cNvPr id="4" name="Footer Placeholder 3">
            <a:extLst>
              <a:ext uri="{FF2B5EF4-FFF2-40B4-BE49-F238E27FC236}">
                <a16:creationId xmlns:a16="http://schemas.microsoft.com/office/drawing/2014/main" id="{77E45FD5-797B-6049-053C-06DBF2BAF500}"/>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8" name="Picture 7" descr="A graph with lines on it&#10;&#10;Description automatically generated">
            <a:extLst>
              <a:ext uri="{FF2B5EF4-FFF2-40B4-BE49-F238E27FC236}">
                <a16:creationId xmlns:a16="http://schemas.microsoft.com/office/drawing/2014/main" id="{6C5045FE-3080-C218-0929-9501B4038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95" y="1582883"/>
            <a:ext cx="5659010" cy="3980324"/>
          </a:xfrm>
          <a:prstGeom prst="rect">
            <a:avLst/>
          </a:prstGeom>
        </p:spPr>
      </p:pic>
      <p:sp>
        <p:nvSpPr>
          <p:cNvPr id="9" name="TextBox 8">
            <a:extLst>
              <a:ext uri="{FF2B5EF4-FFF2-40B4-BE49-F238E27FC236}">
                <a16:creationId xmlns:a16="http://schemas.microsoft.com/office/drawing/2014/main" id="{E96BB37D-5F84-6697-506C-BE7A74AA5E5E}"/>
              </a:ext>
            </a:extLst>
          </p:cNvPr>
          <p:cNvSpPr txBox="1"/>
          <p:nvPr/>
        </p:nvSpPr>
        <p:spPr>
          <a:xfrm>
            <a:off x="533400" y="1210087"/>
            <a:ext cx="2743200" cy="369332"/>
          </a:xfrm>
          <a:prstGeom prst="rect">
            <a:avLst/>
          </a:prstGeom>
          <a:noFill/>
        </p:spPr>
        <p:txBody>
          <a:bodyPr wrap="square" rtlCol="0">
            <a:spAutoFit/>
          </a:bodyPr>
          <a:lstStyle/>
          <a:p>
            <a:r>
              <a:rPr lang="en-IN"/>
              <a:t>Construction materials</a:t>
            </a:r>
            <a:endParaRPr lang="en-IN" dirty="0"/>
          </a:p>
        </p:txBody>
      </p:sp>
      <p:sp>
        <p:nvSpPr>
          <p:cNvPr id="10" name="TextBox 9">
            <a:extLst>
              <a:ext uri="{FF2B5EF4-FFF2-40B4-BE49-F238E27FC236}">
                <a16:creationId xmlns:a16="http://schemas.microsoft.com/office/drawing/2014/main" id="{D664F150-21B8-D7FA-F49B-E18D3E1BD249}"/>
              </a:ext>
            </a:extLst>
          </p:cNvPr>
          <p:cNvSpPr txBox="1"/>
          <p:nvPr/>
        </p:nvSpPr>
        <p:spPr>
          <a:xfrm>
            <a:off x="6215355" y="1165462"/>
            <a:ext cx="2743200" cy="369332"/>
          </a:xfrm>
          <a:prstGeom prst="rect">
            <a:avLst/>
          </a:prstGeom>
          <a:noFill/>
        </p:spPr>
        <p:txBody>
          <a:bodyPr wrap="square" rtlCol="0">
            <a:spAutoFit/>
          </a:bodyPr>
          <a:lstStyle/>
          <a:p>
            <a:r>
              <a:rPr lang="en-IN"/>
              <a:t>Plastic products</a:t>
            </a:r>
            <a:endParaRPr lang="en-IN" dirty="0"/>
          </a:p>
        </p:txBody>
      </p:sp>
    </p:spTree>
    <p:extLst>
      <p:ext uri="{BB962C8B-B14F-4D97-AF65-F5344CB8AC3E}">
        <p14:creationId xmlns:p14="http://schemas.microsoft.com/office/powerpoint/2010/main" val="1136628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rgo shipping containers in a pile and on a semi-truck at a harbour">
            <a:extLst>
              <a:ext uri="{FF2B5EF4-FFF2-40B4-BE49-F238E27FC236}">
                <a16:creationId xmlns:a16="http://schemas.microsoft.com/office/drawing/2014/main" id="{C6641CAA-1548-B706-ECBB-F2362BAFA43D}"/>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46" name="Rectangle 4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7DE06C-2D3E-15DA-CCEF-BC66459E9004}"/>
              </a:ext>
            </a:extLst>
          </p:cNvPr>
          <p:cNvSpPr>
            <a:spLocks noGrp="1"/>
          </p:cNvSpPr>
          <p:nvPr>
            <p:ph type="title"/>
          </p:nvPr>
        </p:nvSpPr>
        <p:spPr>
          <a:xfrm>
            <a:off x="8658508" y="1143000"/>
            <a:ext cx="3445765" cy="3692028"/>
          </a:xfrm>
          <a:noFill/>
        </p:spPr>
        <p:txBody>
          <a:bodyPr vert="horz" lIns="91440" tIns="45720" rIns="91440" bIns="45720" rtlCol="0" anchor="b">
            <a:normAutofit/>
          </a:bodyPr>
          <a:lstStyle/>
          <a:p>
            <a:pPr algn="l"/>
            <a:r>
              <a:rPr lang="en-US" dirty="0">
                <a:solidFill>
                  <a:schemeClr val="tx1"/>
                </a:solidFill>
                <a:latin typeface="+mj-lt"/>
                <a:cs typeface="+mj-cs"/>
              </a:rPr>
              <a:t>Analysis based on commodity and its Origin-Destination</a:t>
            </a:r>
          </a:p>
        </p:txBody>
      </p:sp>
      <p:sp>
        <p:nvSpPr>
          <p:cNvPr id="4" name="Footer Placeholder 3">
            <a:extLst>
              <a:ext uri="{FF2B5EF4-FFF2-40B4-BE49-F238E27FC236}">
                <a16:creationId xmlns:a16="http://schemas.microsoft.com/office/drawing/2014/main" id="{325E22A2-E5B9-E165-CD99-92ACD39092BE}"/>
              </a:ext>
            </a:extLst>
          </p:cNvPr>
          <p:cNvSpPr>
            <a:spLocks noGrp="1"/>
          </p:cNvSpPr>
          <p:nvPr>
            <p:ph type="ftr" sz="quarter" idx="11"/>
          </p:nvPr>
        </p:nvSpPr>
        <p:spPr>
          <a:xfrm>
            <a:off x="3187673" y="6356350"/>
            <a:ext cx="3615866" cy="365125"/>
          </a:xfrm>
        </p:spPr>
        <p:txBody>
          <a:bodyPr vert="horz" lIns="91440" tIns="45720" rIns="91440" bIns="45720" rtlCol="0" anchor="ctr">
            <a:normAutofit/>
          </a:bodyPr>
          <a:lstStyle/>
          <a:p>
            <a:pPr algn="r">
              <a:spcAft>
                <a:spcPts val="600"/>
              </a:spcAft>
              <a:defRPr/>
            </a:pPr>
            <a:r>
              <a:rPr lang="en-US" sz="1200" kern="1200">
                <a:solidFill>
                  <a:srgbClr val="FFFFFF"/>
                </a:solidFill>
                <a:latin typeface="Calibri" panose="020F0502020204030204"/>
                <a:ea typeface="+mn-ea"/>
                <a:cs typeface="+mn-cs"/>
              </a:rPr>
              <a:t>National Transportation Planning and Research Centre </a:t>
            </a:r>
          </a:p>
        </p:txBody>
      </p:sp>
    </p:spTree>
    <p:extLst>
      <p:ext uri="{BB962C8B-B14F-4D97-AF65-F5344CB8AC3E}">
        <p14:creationId xmlns:p14="http://schemas.microsoft.com/office/powerpoint/2010/main" val="129306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9A8E-6E9F-6BFC-D2D0-C2CA539810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6D8C4A-B59C-8296-201F-F160EB193765}"/>
              </a:ext>
            </a:extLst>
          </p:cNvPr>
          <p:cNvSpPr>
            <a:spLocks noGrp="1"/>
          </p:cNvSpPr>
          <p:nvPr>
            <p:ph idx="1"/>
          </p:nvPr>
        </p:nvSpPr>
        <p:spPr/>
        <p:txBody>
          <a:bodyPr/>
          <a:lstStyle/>
          <a:p>
            <a:endParaRPr lang="en-IN" dirty="0"/>
          </a:p>
        </p:txBody>
      </p:sp>
      <p:sp>
        <p:nvSpPr>
          <p:cNvPr id="4" name="Footer Placeholder 3">
            <a:extLst>
              <a:ext uri="{FF2B5EF4-FFF2-40B4-BE49-F238E27FC236}">
                <a16:creationId xmlns:a16="http://schemas.microsoft.com/office/drawing/2014/main" id="{4222A380-BFE0-5DB6-CE18-1BAD890708E5}"/>
              </a:ext>
            </a:extLst>
          </p:cNvPr>
          <p:cNvSpPr>
            <a:spLocks noGrp="1"/>
          </p:cNvSpPr>
          <p:nvPr>
            <p:ph type="ftr" sz="quarter" idx="11"/>
          </p:nvPr>
        </p:nvSpPr>
        <p:spPr/>
        <p:txBody>
          <a:bodyPr/>
          <a:lstStyle/>
          <a:p>
            <a:r>
              <a:rPr lang="en-US"/>
              <a:t>National Transportation Planning and Research Centre </a:t>
            </a:r>
            <a:endParaRPr lang="en-US" dirty="0"/>
          </a:p>
        </p:txBody>
      </p:sp>
      <p:grpSp>
        <p:nvGrpSpPr>
          <p:cNvPr id="5" name="Group 4">
            <a:extLst>
              <a:ext uri="{FF2B5EF4-FFF2-40B4-BE49-F238E27FC236}">
                <a16:creationId xmlns:a16="http://schemas.microsoft.com/office/drawing/2014/main" id="{51D85E10-3B6C-420B-9FE8-DC143AF5EB50}"/>
              </a:ext>
            </a:extLst>
          </p:cNvPr>
          <p:cNvGrpSpPr/>
          <p:nvPr/>
        </p:nvGrpSpPr>
        <p:grpSpPr>
          <a:xfrm>
            <a:off x="685800" y="1699331"/>
            <a:ext cx="11201401" cy="4165493"/>
            <a:chOff x="685800" y="1812053"/>
            <a:chExt cx="11571049" cy="4052771"/>
          </a:xfrm>
        </p:grpSpPr>
        <p:sp>
          <p:nvSpPr>
            <p:cNvPr id="6" name="Rectangle 5">
              <a:extLst>
                <a:ext uri="{FF2B5EF4-FFF2-40B4-BE49-F238E27FC236}">
                  <a16:creationId xmlns:a16="http://schemas.microsoft.com/office/drawing/2014/main" id="{7A4E84BA-20B5-0145-9FE5-D5607A1C40E7}"/>
                </a:ext>
              </a:extLst>
            </p:cNvPr>
            <p:cNvSpPr/>
            <p:nvPr/>
          </p:nvSpPr>
          <p:spPr>
            <a:xfrm>
              <a:off x="685800" y="2882461"/>
              <a:ext cx="2286000" cy="5465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Commodity volume</a:t>
              </a:r>
            </a:p>
          </p:txBody>
        </p:sp>
        <p:cxnSp>
          <p:nvCxnSpPr>
            <p:cNvPr id="7" name="Straight Arrow Connector 6">
              <a:extLst>
                <a:ext uri="{FF2B5EF4-FFF2-40B4-BE49-F238E27FC236}">
                  <a16:creationId xmlns:a16="http://schemas.microsoft.com/office/drawing/2014/main" id="{DC7BD012-DCF0-ED0F-FCA1-B1B02C5CA103}"/>
                </a:ext>
              </a:extLst>
            </p:cNvPr>
            <p:cNvCxnSpPr>
              <a:cxnSpLocks/>
              <a:endCxn id="8" idx="1"/>
            </p:cNvCxnSpPr>
            <p:nvPr/>
          </p:nvCxnSpPr>
          <p:spPr>
            <a:xfrm flipV="1">
              <a:off x="2971800" y="2721921"/>
              <a:ext cx="853440" cy="356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9BF2F6-1505-56B1-55E6-00ABDEEFA8F4}"/>
                </a:ext>
              </a:extLst>
            </p:cNvPr>
            <p:cNvSpPr/>
            <p:nvPr/>
          </p:nvSpPr>
          <p:spPr>
            <a:xfrm>
              <a:off x="3825240" y="2481855"/>
              <a:ext cx="2133600"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Export</a:t>
              </a:r>
              <a:endParaRPr lang="en-IN" dirty="0"/>
            </a:p>
          </p:txBody>
        </p:sp>
        <p:cxnSp>
          <p:nvCxnSpPr>
            <p:cNvPr id="9" name="Straight Arrow Connector 8">
              <a:extLst>
                <a:ext uri="{FF2B5EF4-FFF2-40B4-BE49-F238E27FC236}">
                  <a16:creationId xmlns:a16="http://schemas.microsoft.com/office/drawing/2014/main" id="{79BD9DBB-6868-081A-B602-1FFAF25B6C87}"/>
                </a:ext>
              </a:extLst>
            </p:cNvPr>
            <p:cNvCxnSpPr>
              <a:cxnSpLocks/>
            </p:cNvCxnSpPr>
            <p:nvPr/>
          </p:nvCxnSpPr>
          <p:spPr>
            <a:xfrm>
              <a:off x="2971800" y="3386437"/>
              <a:ext cx="838200" cy="759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B3BFB13-7692-D28A-937D-C3C1077DE7E3}"/>
                </a:ext>
              </a:extLst>
            </p:cNvPr>
            <p:cNvSpPr/>
            <p:nvPr/>
          </p:nvSpPr>
          <p:spPr>
            <a:xfrm>
              <a:off x="3825240" y="3896014"/>
              <a:ext cx="2133600" cy="4997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Import</a:t>
              </a:r>
              <a:endParaRPr lang="en-IN" dirty="0"/>
            </a:p>
          </p:txBody>
        </p:sp>
        <p:cxnSp>
          <p:nvCxnSpPr>
            <p:cNvPr id="11" name="Straight Arrow Connector 10">
              <a:extLst>
                <a:ext uri="{FF2B5EF4-FFF2-40B4-BE49-F238E27FC236}">
                  <a16:creationId xmlns:a16="http://schemas.microsoft.com/office/drawing/2014/main" id="{E98C8E61-741B-D348-C42A-A7CCD72D9BF0}"/>
                </a:ext>
              </a:extLst>
            </p:cNvPr>
            <p:cNvCxnSpPr>
              <a:cxnSpLocks/>
            </p:cNvCxnSpPr>
            <p:nvPr/>
          </p:nvCxnSpPr>
          <p:spPr>
            <a:xfrm flipV="1">
              <a:off x="5958840" y="2209330"/>
              <a:ext cx="893064" cy="3478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C5BEB8-F8C5-90EE-3072-FEEA4AD60711}"/>
                </a:ext>
              </a:extLst>
            </p:cNvPr>
            <p:cNvCxnSpPr>
              <a:cxnSpLocks/>
            </p:cNvCxnSpPr>
            <p:nvPr/>
          </p:nvCxnSpPr>
          <p:spPr>
            <a:xfrm flipV="1">
              <a:off x="5971032" y="2644556"/>
              <a:ext cx="865632" cy="263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DFF531-CDF3-AC0E-30A3-0D231BD0237E}"/>
                </a:ext>
              </a:extLst>
            </p:cNvPr>
            <p:cNvCxnSpPr>
              <a:cxnSpLocks/>
              <a:endCxn id="20" idx="1"/>
            </p:cNvCxnSpPr>
            <p:nvPr/>
          </p:nvCxnSpPr>
          <p:spPr>
            <a:xfrm>
              <a:off x="5943600" y="2833616"/>
              <a:ext cx="908304" cy="1361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F8CCA9-54DC-BC06-63FF-F7A6F505A2D0}"/>
                </a:ext>
              </a:extLst>
            </p:cNvPr>
            <p:cNvCxnSpPr>
              <a:cxnSpLocks/>
              <a:endCxn id="21" idx="1"/>
            </p:cNvCxnSpPr>
            <p:nvPr/>
          </p:nvCxnSpPr>
          <p:spPr>
            <a:xfrm>
              <a:off x="5943600" y="2964782"/>
              <a:ext cx="908304" cy="375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F112E2-CE53-AE87-AA45-882E249A4CFA}"/>
                </a:ext>
              </a:extLst>
            </p:cNvPr>
            <p:cNvCxnSpPr>
              <a:cxnSpLocks/>
            </p:cNvCxnSpPr>
            <p:nvPr/>
          </p:nvCxnSpPr>
          <p:spPr>
            <a:xfrm flipV="1">
              <a:off x="5971032" y="3799934"/>
              <a:ext cx="853440" cy="1720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E7D9A-B857-98A9-9B83-2236C00A946E}"/>
                </a:ext>
              </a:extLst>
            </p:cNvPr>
            <p:cNvCxnSpPr>
              <a:cxnSpLocks/>
              <a:endCxn id="23" idx="1"/>
            </p:cNvCxnSpPr>
            <p:nvPr/>
          </p:nvCxnSpPr>
          <p:spPr>
            <a:xfrm>
              <a:off x="5890260" y="4199457"/>
              <a:ext cx="961644" cy="2349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7178C5-7D9E-1B84-3712-F38EFAAF365F}"/>
                </a:ext>
              </a:extLst>
            </p:cNvPr>
            <p:cNvCxnSpPr>
              <a:cxnSpLocks/>
            </p:cNvCxnSpPr>
            <p:nvPr/>
          </p:nvCxnSpPr>
          <p:spPr>
            <a:xfrm>
              <a:off x="5890260" y="4389214"/>
              <a:ext cx="908304" cy="5619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2386682-ABE4-D08D-5EA4-A289E939C786}"/>
                </a:ext>
              </a:extLst>
            </p:cNvPr>
            <p:cNvSpPr/>
            <p:nvPr/>
          </p:nvSpPr>
          <p:spPr>
            <a:xfrm>
              <a:off x="6851904" y="1909069"/>
              <a:ext cx="2078736" cy="401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Agro products</a:t>
              </a:r>
              <a:endParaRPr lang="en-IN" dirty="0"/>
            </a:p>
          </p:txBody>
        </p:sp>
        <p:sp>
          <p:nvSpPr>
            <p:cNvPr id="19" name="Rectangle 18">
              <a:extLst>
                <a:ext uri="{FF2B5EF4-FFF2-40B4-BE49-F238E27FC236}">
                  <a16:creationId xmlns:a16="http://schemas.microsoft.com/office/drawing/2014/main" id="{A34A8B7C-83B2-7310-61B0-0FBB99C3C40F}"/>
                </a:ext>
              </a:extLst>
            </p:cNvPr>
            <p:cNvSpPr/>
            <p:nvPr/>
          </p:nvSpPr>
          <p:spPr>
            <a:xfrm>
              <a:off x="6851904" y="2415577"/>
              <a:ext cx="2078736" cy="321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Coir products</a:t>
              </a:r>
              <a:endParaRPr lang="en-IN" dirty="0"/>
            </a:p>
          </p:txBody>
        </p:sp>
        <p:sp>
          <p:nvSpPr>
            <p:cNvPr id="20" name="Rectangle 19">
              <a:extLst>
                <a:ext uri="{FF2B5EF4-FFF2-40B4-BE49-F238E27FC236}">
                  <a16:creationId xmlns:a16="http://schemas.microsoft.com/office/drawing/2014/main" id="{062FCFED-74FD-BE29-F800-C9EE7F3D9F08}"/>
                </a:ext>
              </a:extLst>
            </p:cNvPr>
            <p:cNvSpPr/>
            <p:nvPr/>
          </p:nvSpPr>
          <p:spPr>
            <a:xfrm>
              <a:off x="6851904" y="2820259"/>
              <a:ext cx="2051304" cy="2989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Rubber products</a:t>
              </a:r>
              <a:endParaRPr lang="en-IN" dirty="0"/>
            </a:p>
          </p:txBody>
        </p:sp>
        <p:sp>
          <p:nvSpPr>
            <p:cNvPr id="21" name="Rectangle 20">
              <a:extLst>
                <a:ext uri="{FF2B5EF4-FFF2-40B4-BE49-F238E27FC236}">
                  <a16:creationId xmlns:a16="http://schemas.microsoft.com/office/drawing/2014/main" id="{438D4A64-365A-0E3D-D272-D1C9085CE6B9}"/>
                </a:ext>
              </a:extLst>
            </p:cNvPr>
            <p:cNvSpPr/>
            <p:nvPr/>
          </p:nvSpPr>
          <p:spPr>
            <a:xfrm>
              <a:off x="6851904" y="3179881"/>
              <a:ext cx="2078736" cy="321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 Marine food</a:t>
              </a:r>
              <a:endParaRPr lang="en-IN" dirty="0"/>
            </a:p>
          </p:txBody>
        </p:sp>
        <p:sp>
          <p:nvSpPr>
            <p:cNvPr id="22" name="Rectangle 21">
              <a:extLst>
                <a:ext uri="{FF2B5EF4-FFF2-40B4-BE49-F238E27FC236}">
                  <a16:creationId xmlns:a16="http://schemas.microsoft.com/office/drawing/2014/main" id="{66D11244-28FF-EEDF-D56C-D3304F53DC1E}"/>
                </a:ext>
              </a:extLst>
            </p:cNvPr>
            <p:cNvSpPr/>
            <p:nvPr/>
          </p:nvSpPr>
          <p:spPr>
            <a:xfrm>
              <a:off x="6870192" y="3599338"/>
              <a:ext cx="2031492" cy="49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Construction materials</a:t>
              </a:r>
              <a:endParaRPr lang="en-IN" dirty="0"/>
            </a:p>
          </p:txBody>
        </p:sp>
        <p:sp>
          <p:nvSpPr>
            <p:cNvPr id="23" name="Rectangle 22">
              <a:extLst>
                <a:ext uri="{FF2B5EF4-FFF2-40B4-BE49-F238E27FC236}">
                  <a16:creationId xmlns:a16="http://schemas.microsoft.com/office/drawing/2014/main" id="{1313DF87-C7B0-C3CB-553D-2534074F06ED}"/>
                </a:ext>
              </a:extLst>
            </p:cNvPr>
            <p:cNvSpPr/>
            <p:nvPr/>
          </p:nvSpPr>
          <p:spPr>
            <a:xfrm>
              <a:off x="6851904" y="4199457"/>
              <a:ext cx="2049780" cy="4698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Plastic products</a:t>
              </a:r>
              <a:endParaRPr lang="en-IN" dirty="0"/>
            </a:p>
          </p:txBody>
        </p:sp>
        <p:sp>
          <p:nvSpPr>
            <p:cNvPr id="24" name="Rectangle 23">
              <a:extLst>
                <a:ext uri="{FF2B5EF4-FFF2-40B4-BE49-F238E27FC236}">
                  <a16:creationId xmlns:a16="http://schemas.microsoft.com/office/drawing/2014/main" id="{D90579DD-274C-B5F2-BC82-CCA70616CA41}"/>
                </a:ext>
              </a:extLst>
            </p:cNvPr>
            <p:cNvSpPr/>
            <p:nvPr/>
          </p:nvSpPr>
          <p:spPr>
            <a:xfrm>
              <a:off x="6851904" y="4773559"/>
              <a:ext cx="2049780" cy="452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Medical Utilities</a:t>
              </a:r>
              <a:endParaRPr lang="en-IN" dirty="0"/>
            </a:p>
          </p:txBody>
        </p:sp>
        <p:sp>
          <p:nvSpPr>
            <p:cNvPr id="25" name="Rectangle 24">
              <a:extLst>
                <a:ext uri="{FF2B5EF4-FFF2-40B4-BE49-F238E27FC236}">
                  <a16:creationId xmlns:a16="http://schemas.microsoft.com/office/drawing/2014/main" id="{B12F7477-CF78-B8CF-7FB8-8436FA2E27AA}"/>
                </a:ext>
              </a:extLst>
            </p:cNvPr>
            <p:cNvSpPr/>
            <p:nvPr/>
          </p:nvSpPr>
          <p:spPr>
            <a:xfrm>
              <a:off x="6880860" y="5412775"/>
              <a:ext cx="2049780" cy="452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Agro products</a:t>
              </a:r>
              <a:endParaRPr lang="en-IN" dirty="0"/>
            </a:p>
          </p:txBody>
        </p:sp>
        <p:cxnSp>
          <p:nvCxnSpPr>
            <p:cNvPr id="26" name="Straight Arrow Connector 25">
              <a:extLst>
                <a:ext uri="{FF2B5EF4-FFF2-40B4-BE49-F238E27FC236}">
                  <a16:creationId xmlns:a16="http://schemas.microsoft.com/office/drawing/2014/main" id="{8260DA87-5EA4-D82C-BCF9-1E29298511B6}"/>
                </a:ext>
              </a:extLst>
            </p:cNvPr>
            <p:cNvCxnSpPr>
              <a:cxnSpLocks/>
              <a:endCxn id="27" idx="1"/>
            </p:cNvCxnSpPr>
            <p:nvPr/>
          </p:nvCxnSpPr>
          <p:spPr>
            <a:xfrm flipV="1">
              <a:off x="8876589" y="1981330"/>
              <a:ext cx="494714" cy="170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A9ED4B-BBC0-B550-B74B-D26975A2D21F}"/>
                </a:ext>
              </a:extLst>
            </p:cNvPr>
            <p:cNvSpPr txBox="1"/>
            <p:nvPr/>
          </p:nvSpPr>
          <p:spPr>
            <a:xfrm>
              <a:off x="9371303" y="1812053"/>
              <a:ext cx="2514600" cy="338554"/>
            </a:xfrm>
            <a:prstGeom prst="rect">
              <a:avLst/>
            </a:prstGeom>
            <a:noFill/>
          </p:spPr>
          <p:txBody>
            <a:bodyPr wrap="square" rtlCol="0">
              <a:spAutoFit/>
            </a:bodyPr>
            <a:lstStyle/>
            <a:p>
              <a:r>
                <a:rPr lang="en-IN" sz="1600" dirty="0"/>
                <a:t>Tea, rice, cashew kernels</a:t>
              </a:r>
            </a:p>
          </p:txBody>
        </p:sp>
        <p:sp>
          <p:nvSpPr>
            <p:cNvPr id="28" name="TextBox 27">
              <a:extLst>
                <a:ext uri="{FF2B5EF4-FFF2-40B4-BE49-F238E27FC236}">
                  <a16:creationId xmlns:a16="http://schemas.microsoft.com/office/drawing/2014/main" id="{C5091D1C-93FB-F5D7-96F6-7024D4FC8E59}"/>
                </a:ext>
              </a:extLst>
            </p:cNvPr>
            <p:cNvSpPr txBox="1"/>
            <p:nvPr/>
          </p:nvSpPr>
          <p:spPr>
            <a:xfrm>
              <a:off x="9371303" y="2373061"/>
              <a:ext cx="2864182" cy="338554"/>
            </a:xfrm>
            <a:prstGeom prst="rect">
              <a:avLst/>
            </a:prstGeom>
            <a:noFill/>
          </p:spPr>
          <p:txBody>
            <a:bodyPr wrap="square" rtlCol="0">
              <a:spAutoFit/>
            </a:bodyPr>
            <a:lstStyle/>
            <a:p>
              <a:r>
                <a:rPr lang="en-IN" sz="1600" dirty="0"/>
                <a:t>Coir mats, Coir </a:t>
              </a:r>
              <a:r>
                <a:rPr lang="en-IN" sz="1600" dirty="0" err="1"/>
                <a:t>fiber</a:t>
              </a:r>
              <a:r>
                <a:rPr lang="en-IN" sz="1600" dirty="0"/>
                <a:t>, Coir pith</a:t>
              </a:r>
            </a:p>
          </p:txBody>
        </p:sp>
        <p:cxnSp>
          <p:nvCxnSpPr>
            <p:cNvPr id="29" name="Straight Arrow Connector 28">
              <a:extLst>
                <a:ext uri="{FF2B5EF4-FFF2-40B4-BE49-F238E27FC236}">
                  <a16:creationId xmlns:a16="http://schemas.microsoft.com/office/drawing/2014/main" id="{F09C685E-0268-1FDC-E3DE-C6525B300D6C}"/>
                </a:ext>
              </a:extLst>
            </p:cNvPr>
            <p:cNvCxnSpPr>
              <a:cxnSpLocks/>
              <a:stCxn id="19" idx="3"/>
            </p:cNvCxnSpPr>
            <p:nvPr/>
          </p:nvCxnSpPr>
          <p:spPr>
            <a:xfrm flipV="1">
              <a:off x="8930640" y="2562507"/>
              <a:ext cx="494714" cy="1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30210CC-19AE-4F78-17FE-CEA27DC1DB42}"/>
                </a:ext>
              </a:extLst>
            </p:cNvPr>
            <p:cNvCxnSpPr>
              <a:cxnSpLocks/>
            </p:cNvCxnSpPr>
            <p:nvPr/>
          </p:nvCxnSpPr>
          <p:spPr>
            <a:xfrm flipV="1">
              <a:off x="8930640" y="2995746"/>
              <a:ext cx="494714" cy="1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896676-5881-2DD0-5A72-E4C218D0B560}"/>
                </a:ext>
              </a:extLst>
            </p:cNvPr>
            <p:cNvSpPr txBox="1"/>
            <p:nvPr/>
          </p:nvSpPr>
          <p:spPr>
            <a:xfrm>
              <a:off x="9364850" y="2833365"/>
              <a:ext cx="2864182" cy="338554"/>
            </a:xfrm>
            <a:prstGeom prst="rect">
              <a:avLst/>
            </a:prstGeom>
            <a:noFill/>
          </p:spPr>
          <p:txBody>
            <a:bodyPr wrap="square" rtlCol="0">
              <a:spAutoFit/>
            </a:bodyPr>
            <a:lstStyle/>
            <a:p>
              <a:r>
                <a:rPr lang="en-IN" sz="1600"/>
                <a:t>Rubber mat, Coir fiber, Coir pith</a:t>
              </a:r>
              <a:endParaRPr lang="en-IN" sz="1600" dirty="0"/>
            </a:p>
          </p:txBody>
        </p:sp>
        <p:cxnSp>
          <p:nvCxnSpPr>
            <p:cNvPr id="32" name="Straight Arrow Connector 31">
              <a:extLst>
                <a:ext uri="{FF2B5EF4-FFF2-40B4-BE49-F238E27FC236}">
                  <a16:creationId xmlns:a16="http://schemas.microsoft.com/office/drawing/2014/main" id="{CE5AAE5A-DCD3-9586-382A-AFC604BDFBFB}"/>
                </a:ext>
              </a:extLst>
            </p:cNvPr>
            <p:cNvCxnSpPr>
              <a:cxnSpLocks/>
            </p:cNvCxnSpPr>
            <p:nvPr/>
          </p:nvCxnSpPr>
          <p:spPr>
            <a:xfrm>
              <a:off x="8896271" y="3383534"/>
              <a:ext cx="468579" cy="8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2F9C96A-850E-6484-3E3F-9C0D939EDDDC}"/>
                </a:ext>
              </a:extLst>
            </p:cNvPr>
            <p:cNvCxnSpPr>
              <a:cxnSpLocks/>
            </p:cNvCxnSpPr>
            <p:nvPr/>
          </p:nvCxnSpPr>
          <p:spPr>
            <a:xfrm flipV="1">
              <a:off x="8911042" y="3856007"/>
              <a:ext cx="529083" cy="5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D5A36D-8468-592E-B5E2-A90AD851A189}"/>
                </a:ext>
              </a:extLst>
            </p:cNvPr>
            <p:cNvCxnSpPr>
              <a:cxnSpLocks/>
            </p:cNvCxnSpPr>
            <p:nvPr/>
          </p:nvCxnSpPr>
          <p:spPr>
            <a:xfrm flipV="1">
              <a:off x="8863584" y="4469390"/>
              <a:ext cx="529083" cy="5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E1AA03-E1BF-8660-131B-6528393ECA0E}"/>
                </a:ext>
              </a:extLst>
            </p:cNvPr>
            <p:cNvCxnSpPr>
              <a:cxnSpLocks/>
            </p:cNvCxnSpPr>
            <p:nvPr/>
          </p:nvCxnSpPr>
          <p:spPr>
            <a:xfrm flipV="1">
              <a:off x="8911041" y="4983687"/>
              <a:ext cx="529083" cy="5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E926448-CDAA-8853-AEEB-1B99552E24A2}"/>
                </a:ext>
              </a:extLst>
            </p:cNvPr>
            <p:cNvCxnSpPr>
              <a:cxnSpLocks/>
            </p:cNvCxnSpPr>
            <p:nvPr/>
          </p:nvCxnSpPr>
          <p:spPr>
            <a:xfrm flipV="1">
              <a:off x="8911040" y="5619510"/>
              <a:ext cx="529083" cy="5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E7EEA3-DAF1-138A-85AA-9F698B754F75}"/>
                </a:ext>
              </a:extLst>
            </p:cNvPr>
            <p:cNvSpPr txBox="1"/>
            <p:nvPr/>
          </p:nvSpPr>
          <p:spPr>
            <a:xfrm>
              <a:off x="9327818" y="3191058"/>
              <a:ext cx="2864182" cy="584775"/>
            </a:xfrm>
            <a:prstGeom prst="rect">
              <a:avLst/>
            </a:prstGeom>
            <a:noFill/>
          </p:spPr>
          <p:txBody>
            <a:bodyPr wrap="square" rtlCol="0">
              <a:spAutoFit/>
            </a:bodyPr>
            <a:lstStyle/>
            <a:p>
              <a:r>
                <a:rPr lang="en-IN" sz="1600"/>
                <a:t>Frozen marine foods,  Frozen shrimps</a:t>
              </a:r>
              <a:endParaRPr lang="en-IN" sz="1600" dirty="0"/>
            </a:p>
          </p:txBody>
        </p:sp>
        <p:sp>
          <p:nvSpPr>
            <p:cNvPr id="38" name="TextBox 37">
              <a:extLst>
                <a:ext uri="{FF2B5EF4-FFF2-40B4-BE49-F238E27FC236}">
                  <a16:creationId xmlns:a16="http://schemas.microsoft.com/office/drawing/2014/main" id="{09294C05-C8E3-9E6A-FBC9-83C4B6B14DE2}"/>
                </a:ext>
              </a:extLst>
            </p:cNvPr>
            <p:cNvSpPr txBox="1"/>
            <p:nvPr/>
          </p:nvSpPr>
          <p:spPr>
            <a:xfrm>
              <a:off x="9377165" y="3657355"/>
              <a:ext cx="2864182" cy="338554"/>
            </a:xfrm>
            <a:prstGeom prst="rect">
              <a:avLst/>
            </a:prstGeom>
            <a:noFill/>
          </p:spPr>
          <p:txBody>
            <a:bodyPr wrap="square" rtlCol="0">
              <a:spAutoFit/>
            </a:bodyPr>
            <a:lstStyle/>
            <a:p>
              <a:r>
                <a:rPr lang="en-IN" sz="1600"/>
                <a:t>Steel doors, elevator, cement</a:t>
              </a:r>
              <a:endParaRPr lang="en-IN" sz="1600" dirty="0"/>
            </a:p>
          </p:txBody>
        </p:sp>
        <p:sp>
          <p:nvSpPr>
            <p:cNvPr id="39" name="TextBox 38">
              <a:extLst>
                <a:ext uri="{FF2B5EF4-FFF2-40B4-BE49-F238E27FC236}">
                  <a16:creationId xmlns:a16="http://schemas.microsoft.com/office/drawing/2014/main" id="{115E8382-FCE3-42BE-ECFF-43EAEF4DFB3E}"/>
                </a:ext>
              </a:extLst>
            </p:cNvPr>
            <p:cNvSpPr txBox="1"/>
            <p:nvPr/>
          </p:nvSpPr>
          <p:spPr>
            <a:xfrm>
              <a:off x="9392667" y="4212181"/>
              <a:ext cx="2864182" cy="584775"/>
            </a:xfrm>
            <a:prstGeom prst="rect">
              <a:avLst/>
            </a:prstGeom>
            <a:noFill/>
          </p:spPr>
          <p:txBody>
            <a:bodyPr wrap="square" rtlCol="0">
              <a:spAutoFit/>
            </a:bodyPr>
            <a:lstStyle/>
            <a:p>
              <a:r>
                <a:rPr lang="en-IN" sz="1600"/>
                <a:t>PVC Ceiling, PVC flooring, PVC Resin</a:t>
              </a:r>
              <a:endParaRPr lang="en-IN" sz="1600" dirty="0"/>
            </a:p>
          </p:txBody>
        </p:sp>
        <p:sp>
          <p:nvSpPr>
            <p:cNvPr id="40" name="TextBox 39">
              <a:extLst>
                <a:ext uri="{FF2B5EF4-FFF2-40B4-BE49-F238E27FC236}">
                  <a16:creationId xmlns:a16="http://schemas.microsoft.com/office/drawing/2014/main" id="{B7A7DEC6-8C34-8F14-9BEE-91248018D0D6}"/>
                </a:ext>
              </a:extLst>
            </p:cNvPr>
            <p:cNvSpPr txBox="1"/>
            <p:nvPr/>
          </p:nvSpPr>
          <p:spPr>
            <a:xfrm>
              <a:off x="9392667" y="4765606"/>
              <a:ext cx="2864182" cy="584775"/>
            </a:xfrm>
            <a:prstGeom prst="rect">
              <a:avLst/>
            </a:prstGeom>
            <a:noFill/>
          </p:spPr>
          <p:txBody>
            <a:bodyPr wrap="square" rtlCol="0">
              <a:spAutoFit/>
            </a:bodyPr>
            <a:lstStyle/>
            <a:p>
              <a:r>
                <a:rPr lang="en-IN" sz="1600"/>
                <a:t>Medical materials and equipment. Medical disposables</a:t>
              </a:r>
              <a:endParaRPr lang="en-IN" sz="1600" dirty="0"/>
            </a:p>
          </p:txBody>
        </p:sp>
        <p:sp>
          <p:nvSpPr>
            <p:cNvPr id="41" name="TextBox 40">
              <a:extLst>
                <a:ext uri="{FF2B5EF4-FFF2-40B4-BE49-F238E27FC236}">
                  <a16:creationId xmlns:a16="http://schemas.microsoft.com/office/drawing/2014/main" id="{4F41DB38-A10C-3E2D-CF99-0B9EF47090CB}"/>
                </a:ext>
              </a:extLst>
            </p:cNvPr>
            <p:cNvSpPr txBox="1"/>
            <p:nvPr/>
          </p:nvSpPr>
          <p:spPr>
            <a:xfrm>
              <a:off x="9364850" y="5357819"/>
              <a:ext cx="2864182" cy="338554"/>
            </a:xfrm>
            <a:prstGeom prst="rect">
              <a:avLst/>
            </a:prstGeom>
            <a:noFill/>
          </p:spPr>
          <p:txBody>
            <a:bodyPr wrap="square" rtlCol="0">
              <a:spAutoFit/>
            </a:bodyPr>
            <a:lstStyle/>
            <a:p>
              <a:r>
                <a:rPr lang="en-IN" sz="1600"/>
                <a:t>Apple, Rice, tea</a:t>
              </a:r>
              <a:endParaRPr lang="en-IN" sz="1600" dirty="0"/>
            </a:p>
          </p:txBody>
        </p:sp>
      </p:grpSp>
    </p:spTree>
    <p:extLst>
      <p:ext uri="{BB962C8B-B14F-4D97-AF65-F5344CB8AC3E}">
        <p14:creationId xmlns:p14="http://schemas.microsoft.com/office/powerpoint/2010/main" val="125740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2152650" y="-1670"/>
            <a:ext cx="7886700" cy="1228725"/>
          </a:xfrm>
        </p:spPr>
        <p:txBody>
          <a:bodyPr>
            <a:normAutofit/>
          </a:bodyPr>
          <a:lstStyle/>
          <a:p>
            <a:pPr algn="ctr"/>
            <a:r>
              <a:rPr lang="en-IN" sz="4000" b="1" dirty="0">
                <a:solidFill>
                  <a:srgbClr val="008080"/>
                </a:solidFill>
              </a:rPr>
              <a:t>INTRODUCTION</a:t>
            </a:r>
            <a:endParaRPr lang="en-IN" sz="4000" dirty="0">
              <a:solidFill>
                <a:srgbClr val="008080"/>
              </a:solidFill>
            </a:endParaRPr>
          </a:p>
        </p:txBody>
      </p:sp>
      <p:sp>
        <p:nvSpPr>
          <p:cNvPr id="14" name="Content Placeholder 13">
            <a:extLst>
              <a:ext uri="{FF2B5EF4-FFF2-40B4-BE49-F238E27FC236}">
                <a16:creationId xmlns:a16="http://schemas.microsoft.com/office/drawing/2014/main" id="{CFECBCF2-14D7-4F65-BDCB-6C7ABEB8A0DE}"/>
              </a:ext>
            </a:extLst>
          </p:cNvPr>
          <p:cNvSpPr>
            <a:spLocks noGrp="1"/>
          </p:cNvSpPr>
          <p:nvPr>
            <p:ph idx="1"/>
          </p:nvPr>
        </p:nvSpPr>
        <p:spPr>
          <a:xfrm>
            <a:off x="685800" y="1024067"/>
            <a:ext cx="10896600" cy="5020263"/>
          </a:xfrm>
        </p:spPr>
        <p:txBody>
          <a:bodyPr>
            <a:noAutofit/>
          </a:bodyPr>
          <a:lstStyle/>
          <a:p>
            <a:pPr>
              <a:buFont typeface="Wingdings" panose="05000000000000000000" pitchFamily="2" charset="2"/>
              <a:buChar char="v"/>
            </a:pPr>
            <a:r>
              <a:rPr lang="en-US" dirty="0"/>
              <a:t>Waterways important in transportation of goods and people across the world</a:t>
            </a:r>
          </a:p>
          <a:p>
            <a:pPr>
              <a:buFont typeface="Wingdings" panose="05000000000000000000" pitchFamily="2" charset="2"/>
              <a:buChar char="v"/>
            </a:pPr>
            <a:r>
              <a:rPr lang="en-US" dirty="0"/>
              <a:t>Coastal shipping - most economical, environment friendly and safe for domestic cargo. </a:t>
            </a:r>
          </a:p>
          <a:p>
            <a:pPr>
              <a:buFont typeface="Wingdings" panose="05000000000000000000" pitchFamily="2" charset="2"/>
              <a:buChar char="v"/>
            </a:pPr>
            <a:r>
              <a:rPr lang="en-US" dirty="0"/>
              <a:t>India did not fully exploit potential of coastal shipping </a:t>
            </a:r>
          </a:p>
          <a:p>
            <a:pPr>
              <a:buFont typeface="Wingdings" panose="05000000000000000000" pitchFamily="2" charset="2"/>
              <a:buChar char="v"/>
            </a:pPr>
            <a:r>
              <a:rPr lang="en-US" dirty="0"/>
              <a:t>Present domestic cargo scenario through inland/coastal shipping:</a:t>
            </a:r>
          </a:p>
          <a:p>
            <a:pPr lvl="1">
              <a:buFont typeface="Wingdings" panose="05000000000000000000" pitchFamily="2" charset="2"/>
              <a:buChar char="v"/>
            </a:pPr>
            <a:r>
              <a:rPr lang="en-US" dirty="0"/>
              <a:t>43% of in Europe</a:t>
            </a:r>
          </a:p>
          <a:p>
            <a:pPr lvl="1">
              <a:buFont typeface="Wingdings" panose="05000000000000000000" pitchFamily="2" charset="2"/>
              <a:buChar char="v"/>
            </a:pPr>
            <a:r>
              <a:rPr lang="en-US" dirty="0"/>
              <a:t>30% in China</a:t>
            </a:r>
          </a:p>
          <a:p>
            <a:pPr lvl="1">
              <a:buFont typeface="Wingdings" panose="05000000000000000000" pitchFamily="2" charset="2"/>
              <a:buChar char="v"/>
            </a:pPr>
            <a:r>
              <a:rPr lang="en-US" dirty="0"/>
              <a:t>14% in USA </a:t>
            </a:r>
          </a:p>
          <a:p>
            <a:pPr lvl="1">
              <a:buFont typeface="Wingdings" panose="05000000000000000000" pitchFamily="2" charset="2"/>
              <a:buChar char="v"/>
            </a:pPr>
            <a:r>
              <a:rPr lang="en-US" dirty="0"/>
              <a:t>7% in India</a:t>
            </a:r>
          </a:p>
        </p:txBody>
      </p:sp>
      <p:sp>
        <p:nvSpPr>
          <p:cNvPr id="8" name="Footer Placeholder 7"/>
          <p:cNvSpPr>
            <a:spLocks noGrp="1"/>
          </p:cNvSpPr>
          <p:nvPr>
            <p:ph type="ftr" sz="quarter" idx="11"/>
          </p:nvPr>
        </p:nvSpPr>
        <p:spPr/>
        <p:txBody>
          <a:bodyPr/>
          <a:lstStyle/>
          <a:p>
            <a:r>
              <a:rPr lang="en-US" dirty="0"/>
              <a:t>National Transportation Planning and Research Centre </a:t>
            </a:r>
          </a:p>
        </p:txBody>
      </p:sp>
    </p:spTree>
    <p:extLst>
      <p:ext uri="{BB962C8B-B14F-4D97-AF65-F5344CB8AC3E}">
        <p14:creationId xmlns:p14="http://schemas.microsoft.com/office/powerpoint/2010/main" val="1078754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8386-A36A-6D12-1422-EBB36CC88225}"/>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71C4EFB-C564-5466-C075-CA05C91CA840}"/>
              </a:ext>
            </a:extLst>
          </p:cNvPr>
          <p:cNvPicPr>
            <a:picLocks noGrp="1" noChangeAspect="1"/>
          </p:cNvPicPr>
          <p:nvPr>
            <p:ph idx="1"/>
          </p:nvPr>
        </p:nvPicPr>
        <p:blipFill>
          <a:blip r:embed="rId2">
            <a:alphaModFix amt="39000"/>
          </a:blip>
          <a:stretch>
            <a:fillRect/>
          </a:stretch>
        </p:blipFill>
        <p:spPr>
          <a:xfrm>
            <a:off x="8153400" y="1315169"/>
            <a:ext cx="3286584" cy="4915586"/>
          </a:xfrm>
          <a:solidFill>
            <a:schemeClr val="bg1"/>
          </a:solidFill>
          <a:effectLst>
            <a:outerShdw dir="6420000" sx="1000" sy="1000" algn="ctr" rotWithShape="0">
              <a:srgbClr val="000000"/>
            </a:outerShdw>
          </a:effectLst>
        </p:spPr>
      </p:pic>
      <p:sp>
        <p:nvSpPr>
          <p:cNvPr id="4" name="Footer Placeholder 3">
            <a:extLst>
              <a:ext uri="{FF2B5EF4-FFF2-40B4-BE49-F238E27FC236}">
                <a16:creationId xmlns:a16="http://schemas.microsoft.com/office/drawing/2014/main" id="{E8088D78-CE55-A3D0-482E-2DF6402FE390}"/>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9" name="Arrow: Up 8">
            <a:extLst>
              <a:ext uri="{FF2B5EF4-FFF2-40B4-BE49-F238E27FC236}">
                <a16:creationId xmlns:a16="http://schemas.microsoft.com/office/drawing/2014/main" id="{FC1ADFD3-66FB-7BA7-411D-B96C1CA81222}"/>
              </a:ext>
            </a:extLst>
          </p:cNvPr>
          <p:cNvSpPr/>
          <p:nvPr/>
        </p:nvSpPr>
        <p:spPr>
          <a:xfrm rot="19902605">
            <a:off x="9581165" y="4933231"/>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92A84095-47D0-CECD-2644-1381156B9B76}"/>
              </a:ext>
            </a:extLst>
          </p:cNvPr>
          <p:cNvSpPr/>
          <p:nvPr/>
        </p:nvSpPr>
        <p:spPr>
          <a:xfrm rot="19902605">
            <a:off x="9379299" y="4592608"/>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7D135D37-E702-E72C-1264-F7AF7A147F79}"/>
              </a:ext>
            </a:extLst>
          </p:cNvPr>
          <p:cNvSpPr/>
          <p:nvPr/>
        </p:nvSpPr>
        <p:spPr>
          <a:xfrm rot="19902605">
            <a:off x="9198427" y="4251984"/>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Up 11">
            <a:extLst>
              <a:ext uri="{FF2B5EF4-FFF2-40B4-BE49-F238E27FC236}">
                <a16:creationId xmlns:a16="http://schemas.microsoft.com/office/drawing/2014/main" id="{D8358E6A-639A-5545-CB15-C5F0425C6633}"/>
              </a:ext>
            </a:extLst>
          </p:cNvPr>
          <p:cNvSpPr/>
          <p:nvPr/>
        </p:nvSpPr>
        <p:spPr>
          <a:xfrm rot="19902605">
            <a:off x="9017555" y="3902452"/>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Up 12">
            <a:extLst>
              <a:ext uri="{FF2B5EF4-FFF2-40B4-BE49-F238E27FC236}">
                <a16:creationId xmlns:a16="http://schemas.microsoft.com/office/drawing/2014/main" id="{16C1A886-2204-9A3A-8773-C3F70E774F38}"/>
              </a:ext>
            </a:extLst>
          </p:cNvPr>
          <p:cNvSpPr/>
          <p:nvPr/>
        </p:nvSpPr>
        <p:spPr>
          <a:xfrm rot="19902605">
            <a:off x="8844734" y="3450250"/>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70C12513-50DA-C304-0D69-2EB8DC0CAABC}"/>
              </a:ext>
            </a:extLst>
          </p:cNvPr>
          <p:cNvSpPr/>
          <p:nvPr/>
        </p:nvSpPr>
        <p:spPr>
          <a:xfrm rot="21306106">
            <a:off x="8705408" y="2998049"/>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Up 14">
            <a:extLst>
              <a:ext uri="{FF2B5EF4-FFF2-40B4-BE49-F238E27FC236}">
                <a16:creationId xmlns:a16="http://schemas.microsoft.com/office/drawing/2014/main" id="{7857A350-BB69-A60E-1A80-7B5F08C439F3}"/>
              </a:ext>
            </a:extLst>
          </p:cNvPr>
          <p:cNvSpPr/>
          <p:nvPr/>
        </p:nvSpPr>
        <p:spPr>
          <a:xfrm rot="21014730">
            <a:off x="8641616" y="2607619"/>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3B350ABE-3BE2-6C61-4DD2-D66CED887B1A}"/>
              </a:ext>
            </a:extLst>
          </p:cNvPr>
          <p:cNvSpPr/>
          <p:nvPr/>
        </p:nvSpPr>
        <p:spPr>
          <a:xfrm rot="21014730">
            <a:off x="8616473" y="2203502"/>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Up 16">
            <a:extLst>
              <a:ext uri="{FF2B5EF4-FFF2-40B4-BE49-F238E27FC236}">
                <a16:creationId xmlns:a16="http://schemas.microsoft.com/office/drawing/2014/main" id="{AE846637-ABF2-90A6-AA12-319B514AAB8C}"/>
              </a:ext>
            </a:extLst>
          </p:cNvPr>
          <p:cNvSpPr/>
          <p:nvPr/>
        </p:nvSpPr>
        <p:spPr>
          <a:xfrm rot="21014730">
            <a:off x="8518450" y="1794689"/>
            <a:ext cx="152400" cy="304800"/>
          </a:xfrm>
          <a:prstGeom prst="upArrow">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peech Bubble: Rectangle 18">
            <a:extLst>
              <a:ext uri="{FF2B5EF4-FFF2-40B4-BE49-F238E27FC236}">
                <a16:creationId xmlns:a16="http://schemas.microsoft.com/office/drawing/2014/main" id="{26E0D0A6-B379-C2A9-ECDB-0D4D23E5F837}"/>
              </a:ext>
            </a:extLst>
          </p:cNvPr>
          <p:cNvSpPr/>
          <p:nvPr/>
        </p:nvSpPr>
        <p:spPr>
          <a:xfrm>
            <a:off x="8870216" y="1455346"/>
            <a:ext cx="1387705" cy="421636"/>
          </a:xfrm>
          <a:prstGeom prst="wedgeRectCallout">
            <a:avLst>
              <a:gd name="adj1" fmla="val -64789"/>
              <a:gd name="adj2" fmla="val 26417"/>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Cochin port</a:t>
            </a:r>
          </a:p>
        </p:txBody>
      </p:sp>
      <p:sp>
        <p:nvSpPr>
          <p:cNvPr id="21" name="Speech Bubble: Rectangle 20">
            <a:extLst>
              <a:ext uri="{FF2B5EF4-FFF2-40B4-BE49-F238E27FC236}">
                <a16:creationId xmlns:a16="http://schemas.microsoft.com/office/drawing/2014/main" id="{7C32BEF5-1C9E-844A-74D4-2FBCE1E30316}"/>
              </a:ext>
            </a:extLst>
          </p:cNvPr>
          <p:cNvSpPr/>
          <p:nvPr/>
        </p:nvSpPr>
        <p:spPr>
          <a:xfrm>
            <a:off x="9998558" y="4981018"/>
            <a:ext cx="1387705" cy="421636"/>
          </a:xfrm>
          <a:prstGeom prst="wedgeRectCallout">
            <a:avLst>
              <a:gd name="adj1" fmla="val -64789"/>
              <a:gd name="adj2" fmla="val 26417"/>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Kollam</a:t>
            </a:r>
          </a:p>
        </p:txBody>
      </p:sp>
      <p:pic>
        <p:nvPicPr>
          <p:cNvPr id="23" name="Picture 22">
            <a:extLst>
              <a:ext uri="{FF2B5EF4-FFF2-40B4-BE49-F238E27FC236}">
                <a16:creationId xmlns:a16="http://schemas.microsoft.com/office/drawing/2014/main" id="{0AA18FB8-BB7E-C834-E5D1-26AF5680C4AC}"/>
              </a:ext>
            </a:extLst>
          </p:cNvPr>
          <p:cNvPicPr>
            <a:picLocks noChangeAspect="1"/>
          </p:cNvPicPr>
          <p:nvPr/>
        </p:nvPicPr>
        <p:blipFill>
          <a:blip r:embed="rId3">
            <a:alphaModFix amt="48000"/>
          </a:blip>
          <a:stretch>
            <a:fillRect/>
          </a:stretch>
        </p:blipFill>
        <p:spPr>
          <a:xfrm>
            <a:off x="733827" y="1350128"/>
            <a:ext cx="3838174" cy="4605809"/>
          </a:xfrm>
          <a:prstGeom prst="rect">
            <a:avLst/>
          </a:prstGeom>
        </p:spPr>
      </p:pic>
      <p:pic>
        <p:nvPicPr>
          <p:cNvPr id="25" name="Picture 24">
            <a:extLst>
              <a:ext uri="{FF2B5EF4-FFF2-40B4-BE49-F238E27FC236}">
                <a16:creationId xmlns:a16="http://schemas.microsoft.com/office/drawing/2014/main" id="{2E43AFB7-DF5B-7126-5EF7-6F6AA47CBDF9}"/>
              </a:ext>
            </a:extLst>
          </p:cNvPr>
          <p:cNvPicPr>
            <a:picLocks noChangeAspect="1"/>
          </p:cNvPicPr>
          <p:nvPr/>
        </p:nvPicPr>
        <p:blipFill>
          <a:blip r:embed="rId4"/>
          <a:stretch>
            <a:fillRect/>
          </a:stretch>
        </p:blipFill>
        <p:spPr>
          <a:xfrm rot="992046">
            <a:off x="2500385" y="4428825"/>
            <a:ext cx="189830" cy="254772"/>
          </a:xfrm>
          <a:prstGeom prst="rect">
            <a:avLst/>
          </a:prstGeom>
        </p:spPr>
      </p:pic>
      <p:pic>
        <p:nvPicPr>
          <p:cNvPr id="26" name="Picture 25">
            <a:extLst>
              <a:ext uri="{FF2B5EF4-FFF2-40B4-BE49-F238E27FC236}">
                <a16:creationId xmlns:a16="http://schemas.microsoft.com/office/drawing/2014/main" id="{5461D6C7-4F56-2DFE-F9C8-435DFD639EB8}"/>
              </a:ext>
            </a:extLst>
          </p:cNvPr>
          <p:cNvPicPr>
            <a:picLocks noChangeAspect="1"/>
          </p:cNvPicPr>
          <p:nvPr/>
        </p:nvPicPr>
        <p:blipFill>
          <a:blip r:embed="rId4"/>
          <a:stretch>
            <a:fillRect/>
          </a:stretch>
        </p:blipFill>
        <p:spPr>
          <a:xfrm rot="1223767">
            <a:off x="2397940" y="4049231"/>
            <a:ext cx="189830" cy="254772"/>
          </a:xfrm>
          <a:prstGeom prst="rect">
            <a:avLst/>
          </a:prstGeom>
        </p:spPr>
      </p:pic>
      <p:pic>
        <p:nvPicPr>
          <p:cNvPr id="27" name="Picture 26">
            <a:extLst>
              <a:ext uri="{FF2B5EF4-FFF2-40B4-BE49-F238E27FC236}">
                <a16:creationId xmlns:a16="http://schemas.microsoft.com/office/drawing/2014/main" id="{D5F86550-FA2E-2D5B-467F-9F966CA40FF1}"/>
              </a:ext>
            </a:extLst>
          </p:cNvPr>
          <p:cNvPicPr>
            <a:picLocks noChangeAspect="1"/>
          </p:cNvPicPr>
          <p:nvPr/>
        </p:nvPicPr>
        <p:blipFill>
          <a:blip r:embed="rId4"/>
          <a:stretch>
            <a:fillRect/>
          </a:stretch>
        </p:blipFill>
        <p:spPr>
          <a:xfrm rot="1223767">
            <a:off x="2360573" y="3705281"/>
            <a:ext cx="189830" cy="254772"/>
          </a:xfrm>
          <a:prstGeom prst="rect">
            <a:avLst/>
          </a:prstGeom>
        </p:spPr>
      </p:pic>
      <p:pic>
        <p:nvPicPr>
          <p:cNvPr id="28" name="Picture 27">
            <a:extLst>
              <a:ext uri="{FF2B5EF4-FFF2-40B4-BE49-F238E27FC236}">
                <a16:creationId xmlns:a16="http://schemas.microsoft.com/office/drawing/2014/main" id="{1480470D-D719-8394-6291-6545070BD5C6}"/>
              </a:ext>
            </a:extLst>
          </p:cNvPr>
          <p:cNvPicPr>
            <a:picLocks noChangeAspect="1"/>
          </p:cNvPicPr>
          <p:nvPr/>
        </p:nvPicPr>
        <p:blipFill>
          <a:blip r:embed="rId4"/>
          <a:stretch>
            <a:fillRect/>
          </a:stretch>
        </p:blipFill>
        <p:spPr>
          <a:xfrm rot="1223767">
            <a:off x="2353350" y="3361332"/>
            <a:ext cx="189830" cy="254772"/>
          </a:xfrm>
          <a:prstGeom prst="rect">
            <a:avLst/>
          </a:prstGeom>
        </p:spPr>
      </p:pic>
      <p:pic>
        <p:nvPicPr>
          <p:cNvPr id="29" name="Picture 28">
            <a:extLst>
              <a:ext uri="{FF2B5EF4-FFF2-40B4-BE49-F238E27FC236}">
                <a16:creationId xmlns:a16="http://schemas.microsoft.com/office/drawing/2014/main" id="{6E35130F-B491-5437-5CFB-00264DBC7A80}"/>
              </a:ext>
            </a:extLst>
          </p:cNvPr>
          <p:cNvPicPr>
            <a:picLocks noChangeAspect="1"/>
          </p:cNvPicPr>
          <p:nvPr/>
        </p:nvPicPr>
        <p:blipFill>
          <a:blip r:embed="rId4"/>
          <a:stretch>
            <a:fillRect/>
          </a:stretch>
        </p:blipFill>
        <p:spPr>
          <a:xfrm rot="1223767">
            <a:off x="2267406" y="3056375"/>
            <a:ext cx="189830" cy="254772"/>
          </a:xfrm>
          <a:prstGeom prst="rect">
            <a:avLst/>
          </a:prstGeom>
        </p:spPr>
      </p:pic>
      <p:pic>
        <p:nvPicPr>
          <p:cNvPr id="30" name="Picture 29">
            <a:extLst>
              <a:ext uri="{FF2B5EF4-FFF2-40B4-BE49-F238E27FC236}">
                <a16:creationId xmlns:a16="http://schemas.microsoft.com/office/drawing/2014/main" id="{73503737-9B2B-1716-17EB-8FE61D87DB53}"/>
              </a:ext>
            </a:extLst>
          </p:cNvPr>
          <p:cNvPicPr>
            <a:picLocks noChangeAspect="1"/>
          </p:cNvPicPr>
          <p:nvPr/>
        </p:nvPicPr>
        <p:blipFill>
          <a:blip r:embed="rId4"/>
          <a:stretch>
            <a:fillRect/>
          </a:stretch>
        </p:blipFill>
        <p:spPr>
          <a:xfrm rot="1223767">
            <a:off x="2210503" y="2673434"/>
            <a:ext cx="189830" cy="254772"/>
          </a:xfrm>
          <a:prstGeom prst="rect">
            <a:avLst/>
          </a:prstGeom>
        </p:spPr>
      </p:pic>
      <p:pic>
        <p:nvPicPr>
          <p:cNvPr id="31" name="Picture 30">
            <a:extLst>
              <a:ext uri="{FF2B5EF4-FFF2-40B4-BE49-F238E27FC236}">
                <a16:creationId xmlns:a16="http://schemas.microsoft.com/office/drawing/2014/main" id="{EB6886B8-4009-EE04-E1CB-F96D16E816A0}"/>
              </a:ext>
            </a:extLst>
          </p:cNvPr>
          <p:cNvPicPr>
            <a:picLocks noChangeAspect="1"/>
          </p:cNvPicPr>
          <p:nvPr/>
        </p:nvPicPr>
        <p:blipFill>
          <a:blip r:embed="rId4"/>
          <a:stretch>
            <a:fillRect/>
          </a:stretch>
        </p:blipFill>
        <p:spPr>
          <a:xfrm rot="1223767">
            <a:off x="2134046" y="2317046"/>
            <a:ext cx="189830" cy="254772"/>
          </a:xfrm>
          <a:prstGeom prst="rect">
            <a:avLst/>
          </a:prstGeom>
        </p:spPr>
      </p:pic>
      <p:pic>
        <p:nvPicPr>
          <p:cNvPr id="32" name="Picture 31">
            <a:extLst>
              <a:ext uri="{FF2B5EF4-FFF2-40B4-BE49-F238E27FC236}">
                <a16:creationId xmlns:a16="http://schemas.microsoft.com/office/drawing/2014/main" id="{6132A326-954A-67A5-05F9-CF21E049DA76}"/>
              </a:ext>
            </a:extLst>
          </p:cNvPr>
          <p:cNvPicPr>
            <a:picLocks noChangeAspect="1"/>
          </p:cNvPicPr>
          <p:nvPr/>
        </p:nvPicPr>
        <p:blipFill>
          <a:blip r:embed="rId4"/>
          <a:stretch>
            <a:fillRect/>
          </a:stretch>
        </p:blipFill>
        <p:spPr>
          <a:xfrm rot="1223767">
            <a:off x="2093853" y="1945316"/>
            <a:ext cx="189830" cy="254772"/>
          </a:xfrm>
          <a:prstGeom prst="rect">
            <a:avLst/>
          </a:prstGeom>
        </p:spPr>
      </p:pic>
      <p:sp>
        <p:nvSpPr>
          <p:cNvPr id="33" name="Speech Bubble: Rectangle 32">
            <a:extLst>
              <a:ext uri="{FF2B5EF4-FFF2-40B4-BE49-F238E27FC236}">
                <a16:creationId xmlns:a16="http://schemas.microsoft.com/office/drawing/2014/main" id="{490529E6-CA34-F7E9-7D94-43808836DC13}"/>
              </a:ext>
            </a:extLst>
          </p:cNvPr>
          <p:cNvSpPr/>
          <p:nvPr/>
        </p:nvSpPr>
        <p:spPr>
          <a:xfrm>
            <a:off x="2477259" y="1376562"/>
            <a:ext cx="1387705" cy="421636"/>
          </a:xfrm>
          <a:prstGeom prst="wedgeRectCallout">
            <a:avLst>
              <a:gd name="adj1" fmla="val -64789"/>
              <a:gd name="adj2" fmla="val 26417"/>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Cochin port</a:t>
            </a:r>
          </a:p>
        </p:txBody>
      </p:sp>
      <p:sp>
        <p:nvSpPr>
          <p:cNvPr id="34" name="Speech Bubble: Rectangle 33">
            <a:extLst>
              <a:ext uri="{FF2B5EF4-FFF2-40B4-BE49-F238E27FC236}">
                <a16:creationId xmlns:a16="http://schemas.microsoft.com/office/drawing/2014/main" id="{DFCA4D36-9A95-5313-C9E9-01E047CF0905}"/>
              </a:ext>
            </a:extLst>
          </p:cNvPr>
          <p:cNvSpPr/>
          <p:nvPr/>
        </p:nvSpPr>
        <p:spPr>
          <a:xfrm>
            <a:off x="3108095" y="4534190"/>
            <a:ext cx="1387705" cy="421636"/>
          </a:xfrm>
          <a:prstGeom prst="wedgeRectCallout">
            <a:avLst>
              <a:gd name="adj1" fmla="val -64789"/>
              <a:gd name="adj2" fmla="val 26417"/>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Alappuzha</a:t>
            </a:r>
          </a:p>
        </p:txBody>
      </p:sp>
      <p:pic>
        <p:nvPicPr>
          <p:cNvPr id="36" name="Picture 35">
            <a:extLst>
              <a:ext uri="{FF2B5EF4-FFF2-40B4-BE49-F238E27FC236}">
                <a16:creationId xmlns:a16="http://schemas.microsoft.com/office/drawing/2014/main" id="{D0F495E3-4469-5C98-0FDC-54BFC106CE4A}"/>
              </a:ext>
            </a:extLst>
          </p:cNvPr>
          <p:cNvPicPr>
            <a:picLocks noChangeAspect="1"/>
          </p:cNvPicPr>
          <p:nvPr/>
        </p:nvPicPr>
        <p:blipFill>
          <a:blip r:embed="rId5">
            <a:alphaModFix amt="32000"/>
          </a:blip>
          <a:stretch>
            <a:fillRect/>
          </a:stretch>
        </p:blipFill>
        <p:spPr>
          <a:xfrm>
            <a:off x="4746647" y="1350128"/>
            <a:ext cx="3235064" cy="4441072"/>
          </a:xfrm>
          <a:prstGeom prst="rect">
            <a:avLst/>
          </a:prstGeom>
        </p:spPr>
      </p:pic>
      <p:pic>
        <p:nvPicPr>
          <p:cNvPr id="37" name="Picture 36">
            <a:extLst>
              <a:ext uri="{FF2B5EF4-FFF2-40B4-BE49-F238E27FC236}">
                <a16:creationId xmlns:a16="http://schemas.microsoft.com/office/drawing/2014/main" id="{E9DCD8A3-53D6-E9BA-AD98-10B111090C06}"/>
              </a:ext>
            </a:extLst>
          </p:cNvPr>
          <p:cNvPicPr>
            <a:picLocks noChangeAspect="1"/>
          </p:cNvPicPr>
          <p:nvPr/>
        </p:nvPicPr>
        <p:blipFill>
          <a:blip r:embed="rId4"/>
          <a:stretch>
            <a:fillRect/>
          </a:stretch>
        </p:blipFill>
        <p:spPr>
          <a:xfrm rot="21416718">
            <a:off x="6903439" y="3937457"/>
            <a:ext cx="285349" cy="382969"/>
          </a:xfrm>
          <a:prstGeom prst="rect">
            <a:avLst/>
          </a:prstGeom>
        </p:spPr>
      </p:pic>
      <p:pic>
        <p:nvPicPr>
          <p:cNvPr id="38" name="Picture 37">
            <a:extLst>
              <a:ext uri="{FF2B5EF4-FFF2-40B4-BE49-F238E27FC236}">
                <a16:creationId xmlns:a16="http://schemas.microsoft.com/office/drawing/2014/main" id="{16753998-9F81-BD64-006B-6D273B13D81F}"/>
              </a:ext>
            </a:extLst>
          </p:cNvPr>
          <p:cNvPicPr>
            <a:picLocks noChangeAspect="1"/>
          </p:cNvPicPr>
          <p:nvPr/>
        </p:nvPicPr>
        <p:blipFill>
          <a:blip r:embed="rId4"/>
          <a:stretch>
            <a:fillRect/>
          </a:stretch>
        </p:blipFill>
        <p:spPr>
          <a:xfrm rot="21416718">
            <a:off x="6663439" y="3563456"/>
            <a:ext cx="285349" cy="382969"/>
          </a:xfrm>
          <a:prstGeom prst="rect">
            <a:avLst/>
          </a:prstGeom>
        </p:spPr>
      </p:pic>
      <p:pic>
        <p:nvPicPr>
          <p:cNvPr id="39" name="Picture 38">
            <a:extLst>
              <a:ext uri="{FF2B5EF4-FFF2-40B4-BE49-F238E27FC236}">
                <a16:creationId xmlns:a16="http://schemas.microsoft.com/office/drawing/2014/main" id="{C37807F8-D0A7-7BD6-EC50-185FF3513448}"/>
              </a:ext>
            </a:extLst>
          </p:cNvPr>
          <p:cNvPicPr>
            <a:picLocks noChangeAspect="1"/>
          </p:cNvPicPr>
          <p:nvPr/>
        </p:nvPicPr>
        <p:blipFill>
          <a:blip r:embed="rId4"/>
          <a:stretch>
            <a:fillRect/>
          </a:stretch>
        </p:blipFill>
        <p:spPr>
          <a:xfrm rot="21416718">
            <a:off x="6423439" y="3164960"/>
            <a:ext cx="285349" cy="382969"/>
          </a:xfrm>
          <a:prstGeom prst="rect">
            <a:avLst/>
          </a:prstGeom>
        </p:spPr>
      </p:pic>
      <p:pic>
        <p:nvPicPr>
          <p:cNvPr id="40" name="Picture 39">
            <a:extLst>
              <a:ext uri="{FF2B5EF4-FFF2-40B4-BE49-F238E27FC236}">
                <a16:creationId xmlns:a16="http://schemas.microsoft.com/office/drawing/2014/main" id="{672F40BA-ADB7-F452-C72D-6472A4BB6E41}"/>
              </a:ext>
            </a:extLst>
          </p:cNvPr>
          <p:cNvPicPr>
            <a:picLocks noChangeAspect="1"/>
          </p:cNvPicPr>
          <p:nvPr/>
        </p:nvPicPr>
        <p:blipFill>
          <a:blip r:embed="rId4"/>
          <a:stretch>
            <a:fillRect/>
          </a:stretch>
        </p:blipFill>
        <p:spPr>
          <a:xfrm rot="21416718">
            <a:off x="6216468" y="2786913"/>
            <a:ext cx="285349" cy="382969"/>
          </a:xfrm>
          <a:prstGeom prst="rect">
            <a:avLst/>
          </a:prstGeom>
        </p:spPr>
      </p:pic>
      <p:pic>
        <p:nvPicPr>
          <p:cNvPr id="41" name="Picture 40">
            <a:extLst>
              <a:ext uri="{FF2B5EF4-FFF2-40B4-BE49-F238E27FC236}">
                <a16:creationId xmlns:a16="http://schemas.microsoft.com/office/drawing/2014/main" id="{E43A1849-3860-4DEC-A9EE-12A302FC1050}"/>
              </a:ext>
            </a:extLst>
          </p:cNvPr>
          <p:cNvPicPr>
            <a:picLocks noChangeAspect="1"/>
          </p:cNvPicPr>
          <p:nvPr/>
        </p:nvPicPr>
        <p:blipFill>
          <a:blip r:embed="rId4"/>
          <a:stretch>
            <a:fillRect/>
          </a:stretch>
        </p:blipFill>
        <p:spPr>
          <a:xfrm rot="21416718">
            <a:off x="5937721" y="2357728"/>
            <a:ext cx="285349" cy="382969"/>
          </a:xfrm>
          <a:prstGeom prst="rect">
            <a:avLst/>
          </a:prstGeom>
        </p:spPr>
      </p:pic>
      <p:pic>
        <p:nvPicPr>
          <p:cNvPr id="42" name="Picture 41">
            <a:extLst>
              <a:ext uri="{FF2B5EF4-FFF2-40B4-BE49-F238E27FC236}">
                <a16:creationId xmlns:a16="http://schemas.microsoft.com/office/drawing/2014/main" id="{67F8273F-17BE-307F-FB3F-DDD2BEBDCD82}"/>
              </a:ext>
            </a:extLst>
          </p:cNvPr>
          <p:cNvPicPr>
            <a:picLocks noChangeAspect="1"/>
          </p:cNvPicPr>
          <p:nvPr/>
        </p:nvPicPr>
        <p:blipFill>
          <a:blip r:embed="rId4"/>
          <a:stretch>
            <a:fillRect/>
          </a:stretch>
        </p:blipFill>
        <p:spPr>
          <a:xfrm rot="21416718">
            <a:off x="5598232" y="1889192"/>
            <a:ext cx="285349" cy="382969"/>
          </a:xfrm>
          <a:prstGeom prst="rect">
            <a:avLst/>
          </a:prstGeom>
        </p:spPr>
      </p:pic>
      <p:sp>
        <p:nvSpPr>
          <p:cNvPr id="43" name="Speech Bubble: Rectangle 42">
            <a:extLst>
              <a:ext uri="{FF2B5EF4-FFF2-40B4-BE49-F238E27FC236}">
                <a16:creationId xmlns:a16="http://schemas.microsoft.com/office/drawing/2014/main" id="{27A741EE-734E-1A6A-BF5D-CC0020185B26}"/>
              </a:ext>
            </a:extLst>
          </p:cNvPr>
          <p:cNvSpPr/>
          <p:nvPr/>
        </p:nvSpPr>
        <p:spPr>
          <a:xfrm>
            <a:off x="5923962" y="1415871"/>
            <a:ext cx="1387705" cy="421636"/>
          </a:xfrm>
          <a:prstGeom prst="wedgeRectCallout">
            <a:avLst>
              <a:gd name="adj1" fmla="val -64789"/>
              <a:gd name="adj2" fmla="val 26417"/>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Cochin port</a:t>
            </a:r>
          </a:p>
        </p:txBody>
      </p:sp>
      <p:sp>
        <p:nvSpPr>
          <p:cNvPr id="44" name="Speech Bubble: Rectangle 43">
            <a:extLst>
              <a:ext uri="{FF2B5EF4-FFF2-40B4-BE49-F238E27FC236}">
                <a16:creationId xmlns:a16="http://schemas.microsoft.com/office/drawing/2014/main" id="{203E0B2F-4727-5ACF-BEAD-FF7E0B7EC01F}"/>
              </a:ext>
            </a:extLst>
          </p:cNvPr>
          <p:cNvSpPr/>
          <p:nvPr/>
        </p:nvSpPr>
        <p:spPr>
          <a:xfrm>
            <a:off x="7382631" y="3801612"/>
            <a:ext cx="1111100" cy="326216"/>
          </a:xfrm>
          <a:prstGeom prst="wedgeRectCallout">
            <a:avLst>
              <a:gd name="adj1" fmla="val -63885"/>
              <a:gd name="adj2" fmla="val 88022"/>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Kottayam</a:t>
            </a:r>
          </a:p>
        </p:txBody>
      </p:sp>
    </p:spTree>
    <p:extLst>
      <p:ext uri="{BB962C8B-B14F-4D97-AF65-F5344CB8AC3E}">
        <p14:creationId xmlns:p14="http://schemas.microsoft.com/office/powerpoint/2010/main" val="187542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7DA-B84C-29D4-68FE-1E686BB07367}"/>
              </a:ext>
            </a:extLst>
          </p:cNvPr>
          <p:cNvSpPr>
            <a:spLocks noGrp="1"/>
          </p:cNvSpPr>
          <p:nvPr>
            <p:ph type="title"/>
          </p:nvPr>
        </p:nvSpPr>
        <p:spPr/>
        <p:txBody>
          <a:bodyPr/>
          <a:lstStyle/>
          <a:p>
            <a:endParaRPr lang="en-IN" dirty="0"/>
          </a:p>
        </p:txBody>
      </p:sp>
      <p:pic>
        <p:nvPicPr>
          <p:cNvPr id="6" name="Content Placeholder 5" descr="A graph showing the growth of exporting goods&#10;&#10;Description automatically generated">
            <a:extLst>
              <a:ext uri="{FF2B5EF4-FFF2-40B4-BE49-F238E27FC236}">
                <a16:creationId xmlns:a16="http://schemas.microsoft.com/office/drawing/2014/main" id="{236F0AF0-F632-98C5-73D0-7A427C649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91" y="868537"/>
            <a:ext cx="4439709" cy="3122716"/>
          </a:xfrm>
        </p:spPr>
      </p:pic>
      <p:sp>
        <p:nvSpPr>
          <p:cNvPr id="4" name="Footer Placeholder 3">
            <a:extLst>
              <a:ext uri="{FF2B5EF4-FFF2-40B4-BE49-F238E27FC236}">
                <a16:creationId xmlns:a16="http://schemas.microsoft.com/office/drawing/2014/main" id="{F2156DB2-2270-585F-CAE6-DED74387F8A6}"/>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87CE816D-3C01-3AE6-712F-07C855C30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209" y="3102394"/>
            <a:ext cx="4658495" cy="3276600"/>
          </a:xfrm>
          <a:prstGeom prst="rect">
            <a:avLst/>
          </a:prstGeom>
        </p:spPr>
      </p:pic>
      <p:pic>
        <p:nvPicPr>
          <p:cNvPr id="10" name="Picture 9" descr="A graph with lines on it&#10;&#10;Description automatically generated">
            <a:extLst>
              <a:ext uri="{FF2B5EF4-FFF2-40B4-BE49-F238E27FC236}">
                <a16:creationId xmlns:a16="http://schemas.microsoft.com/office/drawing/2014/main" id="{8D4F5F67-F7EF-5729-6F51-7D5F8DC5F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087" y="694882"/>
            <a:ext cx="3729611" cy="2623261"/>
          </a:xfrm>
          <a:prstGeom prst="rect">
            <a:avLst/>
          </a:prstGeom>
        </p:spPr>
      </p:pic>
    </p:spTree>
    <p:extLst>
      <p:ext uri="{BB962C8B-B14F-4D97-AF65-F5344CB8AC3E}">
        <p14:creationId xmlns:p14="http://schemas.microsoft.com/office/powerpoint/2010/main" val="2157641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DFC8-2CCF-E8FC-0E77-635712CE5006}"/>
              </a:ext>
            </a:extLst>
          </p:cNvPr>
          <p:cNvSpPr>
            <a:spLocks noGrp="1"/>
          </p:cNvSpPr>
          <p:nvPr>
            <p:ph type="title"/>
          </p:nvPr>
        </p:nvSpPr>
        <p:spPr>
          <a:xfrm>
            <a:off x="838200" y="24565"/>
            <a:ext cx="10363200" cy="1042235"/>
          </a:xfrm>
        </p:spPr>
        <p:txBody>
          <a:bodyPr/>
          <a:lstStyle/>
          <a:p>
            <a:r>
              <a:rPr lang="en-IN" sz="3200" u="sng" dirty="0"/>
              <a:t>Traffic demand modelling</a:t>
            </a:r>
            <a:endParaRPr lang="en-IN" u="sng" dirty="0"/>
          </a:p>
        </p:txBody>
      </p:sp>
      <p:sp>
        <p:nvSpPr>
          <p:cNvPr id="3" name="Content Placeholder 2">
            <a:extLst>
              <a:ext uri="{FF2B5EF4-FFF2-40B4-BE49-F238E27FC236}">
                <a16:creationId xmlns:a16="http://schemas.microsoft.com/office/drawing/2014/main" id="{19516732-593A-F5E6-6F9D-23DC4E89D624}"/>
              </a:ext>
            </a:extLst>
          </p:cNvPr>
          <p:cNvSpPr>
            <a:spLocks noGrp="1"/>
          </p:cNvSpPr>
          <p:nvPr>
            <p:ph idx="1"/>
          </p:nvPr>
        </p:nvSpPr>
        <p:spPr>
          <a:xfrm>
            <a:off x="495300" y="1046860"/>
            <a:ext cx="11201400" cy="4957763"/>
          </a:xfrm>
        </p:spPr>
        <p:txBody>
          <a:bodyPr/>
          <a:lstStyle/>
          <a:p>
            <a:pPr marL="0" indent="0">
              <a:buNone/>
            </a:pPr>
            <a:r>
              <a:rPr lang="en-IN" dirty="0"/>
              <a:t>Possible explanatory variables variables (Based on literature)</a:t>
            </a:r>
          </a:p>
          <a:p>
            <a:pPr marL="0" indent="0">
              <a:buNone/>
            </a:pPr>
            <a:endParaRPr lang="en-IN" dirty="0"/>
          </a:p>
        </p:txBody>
      </p:sp>
      <p:sp>
        <p:nvSpPr>
          <p:cNvPr id="4" name="Footer Placeholder 3">
            <a:extLst>
              <a:ext uri="{FF2B5EF4-FFF2-40B4-BE49-F238E27FC236}">
                <a16:creationId xmlns:a16="http://schemas.microsoft.com/office/drawing/2014/main" id="{3D81B2A2-F5E6-4287-564A-59A5C4429B82}"/>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Arrow: Right 4">
            <a:extLst>
              <a:ext uri="{FF2B5EF4-FFF2-40B4-BE49-F238E27FC236}">
                <a16:creationId xmlns:a16="http://schemas.microsoft.com/office/drawing/2014/main" id="{5017FA0F-3FD9-5B5D-4962-3950740DD6E6}"/>
              </a:ext>
            </a:extLst>
          </p:cNvPr>
          <p:cNvSpPr/>
          <p:nvPr/>
        </p:nvSpPr>
        <p:spPr>
          <a:xfrm>
            <a:off x="714286" y="2089095"/>
            <a:ext cx="8382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4562A41-3C85-AA11-8C66-6D76B5D57C9D}"/>
              </a:ext>
            </a:extLst>
          </p:cNvPr>
          <p:cNvSpPr txBox="1"/>
          <p:nvPr/>
        </p:nvSpPr>
        <p:spPr>
          <a:xfrm>
            <a:off x="1498363" y="1676400"/>
            <a:ext cx="2311638" cy="3139321"/>
          </a:xfrm>
          <a:prstGeom prst="rect">
            <a:avLst/>
          </a:prstGeom>
          <a:noFill/>
        </p:spPr>
        <p:txBody>
          <a:bodyPr wrap="square" rtlCol="0">
            <a:spAutoFit/>
          </a:bodyPr>
          <a:lstStyle/>
          <a:p>
            <a:endParaRPr lang="en-IN" dirty="0"/>
          </a:p>
          <a:p>
            <a:r>
              <a:rPr lang="en-IN" sz="2000" dirty="0">
                <a:latin typeface="Arial" panose="020B0604020202020204" pitchFamily="34" charset="0"/>
                <a:cs typeface="Arial" panose="020B0604020202020204" pitchFamily="34" charset="0"/>
              </a:rPr>
              <a:t>Port related factors: </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Port tariff </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Terminal handling charges </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Berth facility Terminal storage facility</a:t>
            </a:r>
          </a:p>
          <a:p>
            <a:endParaRPr lang="en-IN" sz="2000" dirty="0"/>
          </a:p>
        </p:txBody>
      </p:sp>
      <p:sp>
        <p:nvSpPr>
          <p:cNvPr id="8" name="TextBox 7">
            <a:extLst>
              <a:ext uri="{FF2B5EF4-FFF2-40B4-BE49-F238E27FC236}">
                <a16:creationId xmlns:a16="http://schemas.microsoft.com/office/drawing/2014/main" id="{5F48526C-CD62-637F-1F08-99139F50DB42}"/>
              </a:ext>
            </a:extLst>
          </p:cNvPr>
          <p:cNvSpPr txBox="1"/>
          <p:nvPr/>
        </p:nvSpPr>
        <p:spPr>
          <a:xfrm>
            <a:off x="4505807" y="1894525"/>
            <a:ext cx="3060854" cy="2246769"/>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Factors based on commodity: </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Agricultural production rate </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trolling period</a:t>
            </a:r>
          </a:p>
          <a:p>
            <a:pPr marL="342900" indent="-342900">
              <a:buFont typeface="Wingdings" panose="05000000000000000000" pitchFamily="2" charset="2"/>
              <a:buChar char="Ø"/>
            </a:pPr>
            <a:r>
              <a:rPr lang="en-IN" sz="2000" dirty="0">
                <a:solidFill>
                  <a:schemeClr val="accent5"/>
                </a:solidFill>
                <a:latin typeface="Times New Roman" panose="02020603050405020304" pitchFamily="18" charset="0"/>
                <a:cs typeface="Times New Roman" panose="02020603050405020304" pitchFamily="18" charset="0"/>
              </a:rPr>
              <a:t>Value density of commodity</a:t>
            </a:r>
          </a:p>
        </p:txBody>
      </p:sp>
      <p:sp>
        <p:nvSpPr>
          <p:cNvPr id="9" name="Arrow: Right 8">
            <a:extLst>
              <a:ext uri="{FF2B5EF4-FFF2-40B4-BE49-F238E27FC236}">
                <a16:creationId xmlns:a16="http://schemas.microsoft.com/office/drawing/2014/main" id="{953FACC2-5CCC-AE44-8905-2A0D7EDE8144}"/>
              </a:ext>
            </a:extLst>
          </p:cNvPr>
          <p:cNvSpPr/>
          <p:nvPr/>
        </p:nvSpPr>
        <p:spPr>
          <a:xfrm>
            <a:off x="3667607" y="2087284"/>
            <a:ext cx="8382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B94FBC5C-014B-B11D-13DC-2CC80BB0429A}"/>
              </a:ext>
            </a:extLst>
          </p:cNvPr>
          <p:cNvSpPr/>
          <p:nvPr/>
        </p:nvSpPr>
        <p:spPr>
          <a:xfrm>
            <a:off x="7810500" y="2011084"/>
            <a:ext cx="8382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06999F1-1407-2A3D-3269-145D49D72D87}"/>
              </a:ext>
            </a:extLst>
          </p:cNvPr>
          <p:cNvSpPr txBox="1"/>
          <p:nvPr/>
        </p:nvSpPr>
        <p:spPr>
          <a:xfrm>
            <a:off x="8648700" y="1894525"/>
            <a:ext cx="2514600" cy="707886"/>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Other factors </a:t>
            </a:r>
            <a:r>
              <a:rPr lang="en-IN" sz="2000" strike="sngStrike" dirty="0">
                <a:latin typeface="Arial" panose="020B0604020202020204" pitchFamily="34" charset="0"/>
                <a:cs typeface="Arial" panose="020B0604020202020204" pitchFamily="34" charset="0"/>
              </a:rPr>
              <a:t>based on commodity</a:t>
            </a:r>
            <a:r>
              <a:rPr lang="en-IN" sz="20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80C6AC61-22DA-A7BE-ADCB-31025683EACD}"/>
              </a:ext>
            </a:extLst>
          </p:cNvPr>
          <p:cNvSpPr txBox="1"/>
          <p:nvPr/>
        </p:nvSpPr>
        <p:spPr>
          <a:xfrm>
            <a:off x="8262467" y="2575536"/>
            <a:ext cx="3332787" cy="1600182"/>
          </a:xfrm>
          <a:prstGeom prst="rect">
            <a:avLst/>
          </a:prstGeom>
          <a:noFill/>
        </p:spPr>
        <p:txBody>
          <a:bodyPr wrap="square">
            <a:spAutoFit/>
          </a:bodyPr>
          <a:lstStyle/>
          <a:p>
            <a:pPr marL="800100" indent="-342900" algn="just">
              <a:lnSpc>
                <a:spcPct val="107000"/>
              </a:lnSpc>
              <a:spcAft>
                <a:spcPts val="800"/>
              </a:spcAft>
              <a:buFont typeface="Wingdings" panose="05000000000000000000" pitchFamily="2" charset="2"/>
              <a:buChar char="Ø"/>
            </a:pPr>
            <a:r>
              <a:rPr lang="en-IN" sz="2000" kern="100" dirty="0">
                <a:solidFill>
                  <a:schemeClr val="accent5"/>
                </a:solidFill>
                <a:effectLst/>
                <a:latin typeface="Times New Roman" panose="02020603050405020304" pitchFamily="18" charset="0"/>
                <a:ea typeface="Calibri" panose="020F0502020204030204" pitchFamily="34" charset="0"/>
                <a:cs typeface="Kartika" panose="02020503030404060203" pitchFamily="18" charset="0"/>
              </a:rPr>
              <a:t>Population</a:t>
            </a:r>
          </a:p>
          <a:p>
            <a:pPr marL="800100" indent="-342900" algn="just">
              <a:lnSpc>
                <a:spcPct val="107000"/>
              </a:lnSpc>
              <a:spcAft>
                <a:spcPts val="800"/>
              </a:spcAft>
              <a:buFont typeface="Wingdings" panose="05000000000000000000" pitchFamily="2" charset="2"/>
              <a:buChar char="Ø"/>
            </a:pPr>
            <a:r>
              <a:rPr lang="en-IN" sz="2000" kern="100" dirty="0">
                <a:solidFill>
                  <a:schemeClr val="accent5"/>
                </a:solidFill>
                <a:effectLst/>
                <a:latin typeface="Times New Roman" panose="02020603050405020304" pitchFamily="18" charset="0"/>
                <a:ea typeface="Calibri" panose="020F0502020204030204" pitchFamily="34" charset="0"/>
                <a:cs typeface="Kartika" panose="02020503030404060203" pitchFamily="18" charset="0"/>
              </a:rPr>
              <a:t>Net District Domestic Product (NDDP) </a:t>
            </a:r>
          </a:p>
          <a:p>
            <a:pPr marL="457200" algn="just">
              <a:lnSpc>
                <a:spcPct val="107000"/>
              </a:lnSpc>
              <a:spcAft>
                <a:spcPts val="800"/>
              </a:spcAft>
            </a:pPr>
            <a:endParaRPr lang="en-IN" sz="2000" kern="100" dirty="0">
              <a:effectLst/>
              <a:latin typeface="Calibri" panose="020F0502020204030204" pitchFamily="34" charset="0"/>
              <a:ea typeface="Calibri" panose="020F0502020204030204" pitchFamily="34" charset="0"/>
              <a:cs typeface="Kartika" panose="02020503030404060203" pitchFamily="18" charset="0"/>
            </a:endParaRPr>
          </a:p>
        </p:txBody>
      </p:sp>
      <p:sp>
        <p:nvSpPr>
          <p:cNvPr id="14" name="TextBox 13">
            <a:extLst>
              <a:ext uri="{FF2B5EF4-FFF2-40B4-BE49-F238E27FC236}">
                <a16:creationId xmlns:a16="http://schemas.microsoft.com/office/drawing/2014/main" id="{B7D8A7F5-767C-1A0E-4D0D-9472A74FF636}"/>
              </a:ext>
            </a:extLst>
          </p:cNvPr>
          <p:cNvSpPr txBox="1"/>
          <p:nvPr/>
        </p:nvSpPr>
        <p:spPr>
          <a:xfrm>
            <a:off x="4765547" y="5072746"/>
            <a:ext cx="3861817" cy="923330"/>
          </a:xfrm>
          <a:prstGeom prst="rect">
            <a:avLst/>
          </a:prstGeom>
          <a:noFill/>
          <a:ln>
            <a:solidFill>
              <a:srgbClr val="0047D6"/>
            </a:solidFill>
          </a:ln>
        </p:spPr>
        <p:txBody>
          <a:bodyPr wrap="square" rtlCol="0">
            <a:spAutoFit/>
          </a:bodyPr>
          <a:lstStyle/>
          <a:p>
            <a:r>
              <a:rPr lang="en-IN" dirty="0">
                <a:latin typeface="Times New Roman" panose="02020603050405020304" pitchFamily="18" charset="0"/>
                <a:cs typeface="Times New Roman" panose="02020603050405020304" pitchFamily="18" charset="0"/>
              </a:rPr>
              <a:t>Source : Liu and Park (2011), Patil and Sahu (2016), </a:t>
            </a:r>
            <a:r>
              <a:rPr lang="en-IN" dirty="0" err="1">
                <a:latin typeface="Times New Roman" panose="02020603050405020304" pitchFamily="18" charset="0"/>
                <a:cs typeface="Times New Roman" panose="02020603050405020304" pitchFamily="18" charset="0"/>
              </a:rPr>
              <a:t>Gosasang</a:t>
            </a:r>
            <a:r>
              <a:rPr lang="en-IN" dirty="0">
                <a:latin typeface="Times New Roman" panose="02020603050405020304" pitchFamily="18" charset="0"/>
                <a:cs typeface="Times New Roman" panose="02020603050405020304" pitchFamily="18" charset="0"/>
              </a:rPr>
              <a:t> et al. (2011), </a:t>
            </a:r>
            <a:r>
              <a:rPr lang="en-IN" dirty="0" err="1">
                <a:latin typeface="Times New Roman" panose="02020603050405020304" pitchFamily="18" charset="0"/>
                <a:cs typeface="Times New Roman" panose="02020603050405020304" pitchFamily="18" charset="0"/>
              </a:rPr>
              <a:t>Seabrooke</a:t>
            </a:r>
            <a:r>
              <a:rPr lang="en-IN" dirty="0">
                <a:latin typeface="Times New Roman" panose="02020603050405020304" pitchFamily="18" charset="0"/>
                <a:cs typeface="Times New Roman" panose="02020603050405020304" pitchFamily="18" charset="0"/>
              </a:rPr>
              <a:t> et al.(2003)</a:t>
            </a:r>
          </a:p>
        </p:txBody>
      </p:sp>
    </p:spTree>
    <p:extLst>
      <p:ext uri="{BB962C8B-B14F-4D97-AF65-F5344CB8AC3E}">
        <p14:creationId xmlns:p14="http://schemas.microsoft.com/office/powerpoint/2010/main" val="296196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0F23-DD62-54A0-337C-0FB1BA4EE816}"/>
              </a:ext>
            </a:extLst>
          </p:cNvPr>
          <p:cNvSpPr>
            <a:spLocks noGrp="1"/>
          </p:cNvSpPr>
          <p:nvPr>
            <p:ph type="title"/>
          </p:nvPr>
        </p:nvSpPr>
        <p:spPr/>
        <p:txBody>
          <a:bodyPr/>
          <a:lstStyle/>
          <a:p>
            <a:r>
              <a:rPr lang="en-IN" dirty="0"/>
              <a:t> Regression Analysis</a:t>
            </a:r>
          </a:p>
        </p:txBody>
      </p:sp>
      <p:sp>
        <p:nvSpPr>
          <p:cNvPr id="4" name="Footer Placeholder 3">
            <a:extLst>
              <a:ext uri="{FF2B5EF4-FFF2-40B4-BE49-F238E27FC236}">
                <a16:creationId xmlns:a16="http://schemas.microsoft.com/office/drawing/2014/main" id="{7D59E887-3AE3-61E0-07E0-C72102678A99}"/>
              </a:ext>
            </a:extLst>
          </p:cNvPr>
          <p:cNvSpPr>
            <a:spLocks noGrp="1"/>
          </p:cNvSpPr>
          <p:nvPr>
            <p:ph type="ftr" sz="quarter" idx="11"/>
          </p:nvPr>
        </p:nvSpPr>
        <p:spPr/>
        <p:txBody>
          <a:bodyPr/>
          <a:lstStyle/>
          <a:p>
            <a:r>
              <a:rPr lang="en-US"/>
              <a:t>National Transportation Planning and Research Centre </a:t>
            </a: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5256F55-BE28-0D8F-1674-A6585EDED05D}"/>
                  </a:ext>
                </a:extLst>
              </p:cNvPr>
              <p:cNvSpPr txBox="1"/>
              <p:nvPr/>
            </p:nvSpPr>
            <p:spPr>
              <a:xfrm>
                <a:off x="-457200" y="-457200"/>
                <a:ext cx="3347840"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mtClean="0">
                              <a:solidFill>
                                <a:srgbClr val="836967"/>
                              </a:solidFill>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𝑖</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0">
                              <a:latin typeface="Cambria Math" panose="02040503050406030204" pitchFamily="18" charset="0"/>
                            </a:rPr>
                            <m:t>0</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0">
                              <a:latin typeface="Cambria Math" panose="02040503050406030204" pitchFamily="18" charset="0"/>
                            </a:rPr>
                            <m:t>1</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0">
                              <a:latin typeface="Cambria Math" panose="02040503050406030204" pitchFamily="18" charset="0"/>
                            </a:rPr>
                            <m:t>2</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r>
                            <a:rPr lang="en-IN" i="0">
                              <a:latin typeface="Cambria Math" panose="02040503050406030204" pitchFamily="18" charset="0"/>
                            </a:rPr>
                            <m:t>2</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𝑝</m:t>
                          </m:r>
                        </m:sub>
                      </m:sSub>
                    </m:oMath>
                  </m:oMathPara>
                </a14:m>
                <a:endParaRPr lang="en-IN" dirty="0"/>
              </a:p>
            </p:txBody>
          </p:sp>
        </mc:Choice>
        <mc:Fallback>
          <p:sp>
            <p:nvSpPr>
              <p:cNvPr id="3" name="TextBox 2">
                <a:extLst>
                  <a:ext uri="{FF2B5EF4-FFF2-40B4-BE49-F238E27FC236}">
                    <a16:creationId xmlns:a16="http://schemas.microsoft.com/office/drawing/2014/main" id="{E5256F55-BE28-0D8F-1674-A6585EDED05D}"/>
                  </a:ext>
                </a:extLst>
              </p:cNvPr>
              <p:cNvSpPr txBox="1">
                <a:spLocks noRot="1" noChangeAspect="1" noMove="1" noResize="1" noEditPoints="1" noAdjustHandles="1" noChangeArrowheads="1" noChangeShapeType="1" noTextEdit="1"/>
              </p:cNvSpPr>
              <p:nvPr/>
            </p:nvSpPr>
            <p:spPr>
              <a:xfrm>
                <a:off x="-457200" y="-457200"/>
                <a:ext cx="3347840" cy="298415"/>
              </a:xfrm>
              <a:prstGeom prst="rect">
                <a:avLst/>
              </a:prstGeom>
              <a:blipFill>
                <a:blip r:embed="rId2"/>
                <a:stretch>
                  <a:fillRect l="-1275" r="-364" b="-2653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EC637DE-CED9-1D86-72B2-FD4D285A961E}"/>
                  </a:ext>
                </a:extLst>
              </p:cNvPr>
              <p:cNvSpPr txBox="1"/>
              <p:nvPr/>
            </p:nvSpPr>
            <p:spPr>
              <a:xfrm>
                <a:off x="2979068" y="1298514"/>
                <a:ext cx="6241132" cy="469231"/>
              </a:xfrm>
              <a:prstGeom prst="rect">
                <a:avLst/>
              </a:prstGeom>
              <a:noFill/>
            </p:spPr>
            <p:txBody>
              <a:bodyPr wrap="none" lIns="0" tIns="0" rIns="0" bIns="0" rtlCol="0">
                <a:spAutoFit/>
              </a:bodyPr>
              <a:lstStyle/>
              <a:p>
                <a14:m>
                  <m:oMath xmlns:m="http://schemas.openxmlformats.org/officeDocument/2006/math">
                    <m:sSub>
                      <m:sSubPr>
                        <m:ctrlPr>
                          <a:rPr lang="en-IN" sz="2800" smtClean="0">
                            <a:solidFill>
                              <a:srgbClr val="836967"/>
                            </a:solidFill>
                            <a:latin typeface="Cambria Math" panose="02040503050406030204" pitchFamily="18" charset="0"/>
                          </a:rPr>
                        </m:ctrlPr>
                      </m:sSubPr>
                      <m:e>
                        <m:r>
                          <a:rPr lang="en-IN" sz="2800" i="1">
                            <a:latin typeface="Cambria Math" panose="02040503050406030204" pitchFamily="18" charset="0"/>
                          </a:rPr>
                          <m:t>𝑦</m:t>
                        </m:r>
                      </m:e>
                      <m:sub>
                        <m:r>
                          <a:rPr lang="en-IN" sz="2800" i="1">
                            <a:latin typeface="Cambria Math" panose="02040503050406030204" pitchFamily="18" charset="0"/>
                          </a:rPr>
                          <m:t>𝑖</m:t>
                        </m:r>
                      </m:sub>
                    </m:sSub>
                    <m:r>
                      <a:rPr lang="en-IN" sz="2800" i="0">
                        <a:latin typeface="Cambria Math" panose="02040503050406030204" pitchFamily="18" charset="0"/>
                      </a:rPr>
                      <m:t>=</m:t>
                    </m:r>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𝛽</m:t>
                        </m:r>
                      </m:e>
                      <m:sub>
                        <m:r>
                          <a:rPr lang="en-IN" sz="2800" i="0">
                            <a:latin typeface="Cambria Math" panose="02040503050406030204" pitchFamily="18" charset="0"/>
                          </a:rPr>
                          <m:t>0</m:t>
                        </m:r>
                      </m:sub>
                    </m:sSub>
                    <m:r>
                      <a:rPr lang="en-IN" sz="2800" i="0">
                        <a:latin typeface="Cambria Math" panose="02040503050406030204" pitchFamily="18" charset="0"/>
                      </a:rPr>
                      <m:t>+</m:t>
                    </m:r>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𝛽</m:t>
                        </m:r>
                      </m:e>
                      <m:sub>
                        <m:r>
                          <a:rPr lang="en-IN" sz="2800" i="0">
                            <a:latin typeface="Cambria Math" panose="02040503050406030204" pitchFamily="18" charset="0"/>
                          </a:rPr>
                          <m:t>1</m:t>
                        </m:r>
                      </m:sub>
                    </m:sSub>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𝑥</m:t>
                        </m:r>
                      </m:e>
                      <m:sub>
                        <m:r>
                          <a:rPr lang="en-IN" sz="2800" i="0">
                            <a:latin typeface="Cambria Math" panose="02040503050406030204" pitchFamily="18" charset="0"/>
                          </a:rPr>
                          <m:t>1</m:t>
                        </m:r>
                      </m:sub>
                    </m:sSub>
                    <m:r>
                      <a:rPr lang="en-IN" sz="2800" i="0">
                        <a:latin typeface="Cambria Math" panose="02040503050406030204" pitchFamily="18" charset="0"/>
                      </a:rPr>
                      <m:t>+</m:t>
                    </m:r>
                  </m:oMath>
                </a14:m>
                <a:r>
                  <a:rPr lang="en-IN" sz="2800" dirty="0"/>
                  <a:t> </a:t>
                </a:r>
                <a14:m>
                  <m:oMath xmlns:m="http://schemas.openxmlformats.org/officeDocument/2006/math">
                    <m:sSub>
                      <m:sSubPr>
                        <m:ctrlPr>
                          <a:rPr lang="en-IN" sz="2800" i="1" smtClean="0">
                            <a:solidFill>
                              <a:srgbClr val="836967"/>
                            </a:solidFill>
                            <a:latin typeface="Cambria Math" panose="02040503050406030204" pitchFamily="18" charset="0"/>
                          </a:rPr>
                        </m:ctrlPr>
                      </m:sSubPr>
                      <m:e>
                        <m:r>
                          <a:rPr lang="en-IN" sz="2800" i="1">
                            <a:latin typeface="Cambria Math" panose="02040503050406030204" pitchFamily="18" charset="0"/>
                          </a:rPr>
                          <m:t>𝛽</m:t>
                        </m:r>
                      </m:e>
                      <m:sub>
                        <m:r>
                          <a:rPr lang="en-US" sz="2800" b="0" i="0" smtClean="0">
                            <a:latin typeface="Cambria Math" panose="02040503050406030204" pitchFamily="18" charset="0"/>
                          </a:rPr>
                          <m:t>2</m:t>
                        </m:r>
                      </m:sub>
                    </m:sSub>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𝑥</m:t>
                        </m:r>
                      </m:e>
                      <m:sub>
                        <m:r>
                          <a:rPr lang="en-US" sz="2800" b="0" i="0" smtClean="0">
                            <a:latin typeface="Cambria Math" panose="02040503050406030204" pitchFamily="18" charset="0"/>
                          </a:rPr>
                          <m:t>2</m:t>
                        </m:r>
                      </m:sub>
                    </m:sSub>
                    <m:r>
                      <a:rPr lang="en-US" sz="2800" b="0" i="1" smtClean="0">
                        <a:latin typeface="Cambria Math" panose="02040503050406030204" pitchFamily="18" charset="0"/>
                      </a:rPr>
                      <m:t>+ … +</m:t>
                    </m:r>
                  </m:oMath>
                </a14:m>
                <a:r>
                  <a:rPr lang="en-IN" sz="2800" dirty="0"/>
                  <a:t> </a:t>
                </a:r>
                <a14:m>
                  <m:oMath xmlns:m="http://schemas.openxmlformats.org/officeDocument/2006/math">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𝛽</m:t>
                        </m:r>
                      </m:e>
                      <m:sub>
                        <m:r>
                          <m:rPr>
                            <m:sty m:val="p"/>
                          </m:rPr>
                          <a:rPr lang="en-US" sz="2800" b="0" i="0" smtClean="0">
                            <a:latin typeface="Cambria Math" panose="02040503050406030204" pitchFamily="18" charset="0"/>
                          </a:rPr>
                          <m:t>p</m:t>
                        </m:r>
                      </m:sub>
                    </m:sSub>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𝑥</m:t>
                        </m:r>
                      </m:e>
                      <m:sub>
                        <m:r>
                          <m:rPr>
                            <m:sty m:val="p"/>
                          </m:rPr>
                          <a:rPr lang="en-US" sz="2800" b="0" i="0" smtClean="0">
                            <a:latin typeface="Cambria Math" panose="02040503050406030204" pitchFamily="18" charset="0"/>
                          </a:rPr>
                          <m:t>ip</m:t>
                        </m:r>
                      </m:sub>
                    </m:sSub>
                    <m:r>
                      <a:rPr lang="en-US" sz="2800" b="0" i="1" smtClean="0">
                        <a:latin typeface="Cambria Math" panose="02040503050406030204" pitchFamily="18" charset="0"/>
                      </a:rPr>
                      <m:t>+ </m:t>
                    </m:r>
                    <m:r>
                      <m:rPr>
                        <m:sty m:val="p"/>
                      </m:rPr>
                      <a:rPr lang="el-GR" sz="2800" b="0" i="1" smtClean="0">
                        <a:latin typeface="Cambria Math" panose="02040503050406030204" pitchFamily="18" charset="0"/>
                      </a:rPr>
                      <m:t>ε</m:t>
                    </m:r>
                  </m:oMath>
                </a14:m>
                <a:r>
                  <a:rPr lang="en-IN" sz="2800" dirty="0"/>
                  <a:t> </a:t>
                </a:r>
              </a:p>
            </p:txBody>
          </p:sp>
        </mc:Choice>
        <mc:Fallback>
          <p:sp>
            <p:nvSpPr>
              <p:cNvPr id="19" name="TextBox 18">
                <a:extLst>
                  <a:ext uri="{FF2B5EF4-FFF2-40B4-BE49-F238E27FC236}">
                    <a16:creationId xmlns:a16="http://schemas.microsoft.com/office/drawing/2014/main" id="{FEC637DE-CED9-1D86-72B2-FD4D285A961E}"/>
                  </a:ext>
                </a:extLst>
              </p:cNvPr>
              <p:cNvSpPr txBox="1">
                <a:spLocks noRot="1" noChangeAspect="1" noMove="1" noResize="1" noEditPoints="1" noAdjustHandles="1" noChangeArrowheads="1" noChangeShapeType="1" noTextEdit="1"/>
              </p:cNvSpPr>
              <p:nvPr/>
            </p:nvSpPr>
            <p:spPr>
              <a:xfrm>
                <a:off x="2979068" y="1298514"/>
                <a:ext cx="6241132" cy="469231"/>
              </a:xfrm>
              <a:prstGeom prst="rect">
                <a:avLst/>
              </a:prstGeom>
              <a:blipFill>
                <a:blip r:embed="rId3"/>
                <a:stretch>
                  <a:fillRect l="-9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13AD947-AAD3-5A74-A243-9EB0E628DEAB}"/>
                  </a:ext>
                </a:extLst>
              </p:cNvPr>
              <p:cNvSpPr txBox="1"/>
              <p:nvPr/>
            </p:nvSpPr>
            <p:spPr>
              <a:xfrm>
                <a:off x="3099956" y="2713463"/>
                <a:ext cx="6348844" cy="2391937"/>
              </a:xfrm>
              <a:prstGeom prst="rect">
                <a:avLst/>
              </a:prstGeom>
              <a:noFill/>
            </p:spPr>
            <p:txBody>
              <a:bodyPr wrap="square">
                <a:spAutoFit/>
              </a:bodyPr>
              <a:lstStyle/>
              <a:p>
                <a:pPr>
                  <a:lnSpc>
                    <a:spcPct val="150000"/>
                  </a:lnSpc>
                </a:pPr>
                <a14:m>
                  <m:oMath xmlns:m="http://schemas.openxmlformats.org/officeDocument/2006/math">
                    <m:sSub>
                      <m:sSubPr>
                        <m:ctrlPr>
                          <a:rPr lang="en-IN" sz="2000" i="1" smtClean="0">
                            <a:solidFill>
                              <a:srgbClr val="836967"/>
                            </a:solidFill>
                            <a:latin typeface="Cambria Math" panose="02040503050406030204" pitchFamily="18" charset="0"/>
                          </a:rPr>
                        </m:ctrlPr>
                      </m:sSubPr>
                      <m:e>
                        <m:r>
                          <a:rPr lang="en-IN" sz="2000" i="1">
                            <a:latin typeface="Cambria Math" panose="02040503050406030204" pitchFamily="18" charset="0"/>
                          </a:rPr>
                          <m:t>𝑦</m:t>
                        </m:r>
                      </m:e>
                      <m:sub>
                        <m:r>
                          <a:rPr lang="en-IN" sz="2000" i="1">
                            <a:latin typeface="Cambria Math" panose="02040503050406030204" pitchFamily="18" charset="0"/>
                          </a:rPr>
                          <m:t>𝑖</m:t>
                        </m:r>
                      </m:sub>
                    </m:sSub>
                  </m:oMath>
                </a14:m>
                <a:r>
                  <a:rPr lang="en-US" sz="2000" i="0" dirty="0">
                    <a:latin typeface="Cambria Math" panose="02040503050406030204" pitchFamily="18" charset="0"/>
                  </a:rPr>
                  <a:t> = dependent variable</a:t>
                </a:r>
              </a:p>
              <a:p>
                <a:pPr>
                  <a:lnSpc>
                    <a:spcPct val="150000"/>
                  </a:lnSpc>
                </a:pPr>
                <a14:m>
                  <m:oMath xmlns:m="http://schemas.openxmlformats.org/officeDocument/2006/math">
                    <m:sSub>
                      <m:sSubPr>
                        <m:ctrlPr>
                          <a:rPr lang="en-IN" sz="2000" i="1" smtClean="0">
                            <a:solidFill>
                              <a:srgbClr val="836967"/>
                            </a:solidFill>
                            <a:latin typeface="Cambria Math" panose="02040503050406030204" pitchFamily="18" charset="0"/>
                          </a:rPr>
                        </m:ctrlPr>
                      </m:sSubPr>
                      <m:e>
                        <m:r>
                          <a:rPr lang="en-IN" sz="2000" i="1">
                            <a:latin typeface="Cambria Math" panose="02040503050406030204" pitchFamily="18" charset="0"/>
                          </a:rPr>
                          <m:t>𝑥</m:t>
                        </m:r>
                      </m:e>
                      <m:sub>
                        <m:r>
                          <m:rPr>
                            <m:sty m:val="p"/>
                          </m:rPr>
                          <a:rPr lang="en-US" sz="2000" b="0" i="0" smtClean="0">
                            <a:latin typeface="Cambria Math" panose="02040503050406030204" pitchFamily="18" charset="0"/>
                          </a:rPr>
                          <m:t>i</m:t>
                        </m:r>
                      </m:sub>
                    </m:sSub>
                  </m:oMath>
                </a14:m>
                <a:r>
                  <a:rPr lang="en-IN" sz="2000" i="1" dirty="0">
                    <a:solidFill>
                      <a:srgbClr val="836967"/>
                    </a:solidFill>
                    <a:latin typeface="Cambria Math" panose="02040503050406030204" pitchFamily="18" charset="0"/>
                  </a:rPr>
                  <a:t> </a:t>
                </a:r>
                <a:r>
                  <a:rPr lang="en-US" sz="2000" dirty="0">
                    <a:latin typeface="Cambria Math" panose="02040503050406030204" pitchFamily="18" charset="0"/>
                  </a:rPr>
                  <a:t>= explanatory variable</a:t>
                </a:r>
                <a:endParaRPr lang="en-IN" sz="2000" i="1" dirty="0">
                  <a:solidFill>
                    <a:srgbClr val="836967"/>
                  </a:solidFill>
                  <a:latin typeface="Cambria Math" panose="02040503050406030204" pitchFamily="18" charset="0"/>
                </a:endParaRPr>
              </a:p>
              <a:p>
                <a:pPr>
                  <a:lnSpc>
                    <a:spcPct val="150000"/>
                  </a:lnSpc>
                </a:pPr>
                <a14:m>
                  <m:oMath xmlns:m="http://schemas.openxmlformats.org/officeDocument/2006/math">
                    <m:sSub>
                      <m:sSubPr>
                        <m:ctrlPr>
                          <a:rPr lang="en-IN" sz="2000" i="1">
                            <a:solidFill>
                              <a:srgbClr val="836967"/>
                            </a:solidFill>
                            <a:latin typeface="Cambria Math" panose="02040503050406030204" pitchFamily="18" charset="0"/>
                          </a:rPr>
                        </m:ctrlPr>
                      </m:sSubPr>
                      <m:e>
                        <m:r>
                          <a:rPr lang="en-IN" sz="2000" i="1">
                            <a:latin typeface="Cambria Math" panose="02040503050406030204" pitchFamily="18" charset="0"/>
                          </a:rPr>
                          <m:t>𝛽</m:t>
                        </m:r>
                      </m:e>
                      <m:sub>
                        <m:r>
                          <a:rPr lang="en-IN" sz="2000" i="0">
                            <a:latin typeface="Cambria Math" panose="02040503050406030204" pitchFamily="18" charset="0"/>
                          </a:rPr>
                          <m:t>0</m:t>
                        </m:r>
                      </m:sub>
                    </m:sSub>
                  </m:oMath>
                </a14:m>
                <a:r>
                  <a:rPr lang="en-US" sz="2000" b="0" i="1" dirty="0">
                    <a:latin typeface="Cambria Math" panose="02040503050406030204" pitchFamily="18" charset="0"/>
                  </a:rPr>
                  <a:t> </a:t>
                </a:r>
                <a:r>
                  <a:rPr lang="en-US" sz="2000" dirty="0">
                    <a:latin typeface="Cambria Math" panose="02040503050406030204" pitchFamily="18" charset="0"/>
                  </a:rPr>
                  <a:t>= y-intercept (constant term)</a:t>
                </a:r>
                <a:endParaRPr lang="en-US" sz="2000" b="0" i="1" dirty="0">
                  <a:latin typeface="Cambria Math" panose="02040503050406030204" pitchFamily="18" charset="0"/>
                </a:endParaRPr>
              </a:p>
              <a:p>
                <a:pPr>
                  <a:lnSpc>
                    <a:spcPct val="150000"/>
                  </a:lnSpc>
                </a:pPr>
                <a14:m>
                  <m:oMath xmlns:m="http://schemas.openxmlformats.org/officeDocument/2006/math">
                    <m:sSub>
                      <m:sSubPr>
                        <m:ctrlPr>
                          <a:rPr lang="en-IN" sz="2000" i="1">
                            <a:solidFill>
                              <a:srgbClr val="836967"/>
                            </a:solidFill>
                            <a:latin typeface="Cambria Math" panose="02040503050406030204" pitchFamily="18" charset="0"/>
                          </a:rPr>
                        </m:ctrlPr>
                      </m:sSubPr>
                      <m:e>
                        <m:r>
                          <a:rPr lang="en-IN" sz="2000" i="1">
                            <a:latin typeface="Cambria Math" panose="02040503050406030204" pitchFamily="18" charset="0"/>
                          </a:rPr>
                          <m:t>𝛽</m:t>
                        </m:r>
                      </m:e>
                      <m:sub>
                        <m:r>
                          <m:rPr>
                            <m:sty m:val="p"/>
                          </m:rPr>
                          <a:rPr lang="en-US" sz="2000" b="0" i="0" smtClean="0">
                            <a:latin typeface="Cambria Math" panose="02040503050406030204" pitchFamily="18" charset="0"/>
                          </a:rPr>
                          <m:t>p</m:t>
                        </m:r>
                      </m:sub>
                    </m:sSub>
                  </m:oMath>
                </a14:m>
                <a:r>
                  <a:rPr lang="en-US" sz="2000" b="0" i="1" dirty="0">
                    <a:latin typeface="Cambria Math" panose="02040503050406030204" pitchFamily="18" charset="0"/>
                  </a:rPr>
                  <a:t> </a:t>
                </a:r>
                <a:r>
                  <a:rPr lang="en-US" sz="2000" dirty="0">
                    <a:latin typeface="Cambria Math" panose="02040503050406030204" pitchFamily="18" charset="0"/>
                  </a:rPr>
                  <a:t>= slope coefficients for each explanatory variable</a:t>
                </a:r>
                <a:endParaRPr lang="en-US" sz="2000" b="0" i="1" dirty="0">
                  <a:latin typeface="Cambria Math" panose="02040503050406030204" pitchFamily="18" charset="0"/>
                </a:endParaRPr>
              </a:p>
              <a:p>
                <a:pPr>
                  <a:lnSpc>
                    <a:spcPct val="150000"/>
                  </a:lnSpc>
                </a:pPr>
                <a14:m>
                  <m:oMath xmlns:m="http://schemas.openxmlformats.org/officeDocument/2006/math">
                    <m:r>
                      <m:rPr>
                        <m:sty m:val="p"/>
                      </m:rPr>
                      <a:rPr lang="el-GR" sz="2000" b="0" i="1" smtClean="0">
                        <a:latin typeface="Cambria Math" panose="02040503050406030204" pitchFamily="18" charset="0"/>
                      </a:rPr>
                      <m:t>ε</m:t>
                    </m:r>
                  </m:oMath>
                </a14:m>
                <a:r>
                  <a:rPr lang="en-IN" sz="2000" dirty="0"/>
                  <a:t> </a:t>
                </a:r>
                <a:r>
                  <a:rPr lang="en-US" sz="2000" dirty="0">
                    <a:latin typeface="Cambria Math" panose="02040503050406030204" pitchFamily="18" charset="0"/>
                  </a:rPr>
                  <a:t>= the model’s error term (also known as the residuals)</a:t>
                </a:r>
                <a:endParaRPr lang="en-IN" sz="2000" dirty="0"/>
              </a:p>
            </p:txBody>
          </p:sp>
        </mc:Choice>
        <mc:Fallback>
          <p:sp>
            <p:nvSpPr>
              <p:cNvPr id="21" name="TextBox 20">
                <a:extLst>
                  <a:ext uri="{FF2B5EF4-FFF2-40B4-BE49-F238E27FC236}">
                    <a16:creationId xmlns:a16="http://schemas.microsoft.com/office/drawing/2014/main" id="{313AD947-AAD3-5A74-A243-9EB0E628DEAB}"/>
                  </a:ext>
                </a:extLst>
              </p:cNvPr>
              <p:cNvSpPr txBox="1">
                <a:spLocks noRot="1" noChangeAspect="1" noMove="1" noResize="1" noEditPoints="1" noAdjustHandles="1" noChangeArrowheads="1" noChangeShapeType="1" noTextEdit="1"/>
              </p:cNvSpPr>
              <p:nvPr/>
            </p:nvSpPr>
            <p:spPr>
              <a:xfrm>
                <a:off x="3099956" y="2713463"/>
                <a:ext cx="6348844" cy="2391937"/>
              </a:xfrm>
              <a:prstGeom prst="rect">
                <a:avLst/>
              </a:prstGeom>
              <a:blipFill>
                <a:blip r:embed="rId4"/>
                <a:stretch>
                  <a:fillRect l="-480" r="-96" b="-305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60D576F-BA1B-CB3D-2BA0-9D2B03267098}"/>
                  </a:ext>
                </a:extLst>
              </p:cNvPr>
              <p:cNvSpPr txBox="1"/>
              <p:nvPr/>
            </p:nvSpPr>
            <p:spPr>
              <a:xfrm>
                <a:off x="3574778" y="2126759"/>
                <a:ext cx="389952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where</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for</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m:t>
                      </m:r>
                      <m:r>
                        <a:rPr lang="en-US" sz="2400" b="0" i="0"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n</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observations</m:t>
                      </m:r>
                    </m:oMath>
                  </m:oMathPara>
                </a14:m>
                <a:endParaRPr lang="en-IN" sz="2400" dirty="0">
                  <a:solidFill>
                    <a:schemeClr val="tx1"/>
                  </a:solidFill>
                </a:endParaRPr>
              </a:p>
            </p:txBody>
          </p:sp>
        </mc:Choice>
        <mc:Fallback>
          <p:sp>
            <p:nvSpPr>
              <p:cNvPr id="23" name="TextBox 22">
                <a:extLst>
                  <a:ext uri="{FF2B5EF4-FFF2-40B4-BE49-F238E27FC236}">
                    <a16:creationId xmlns:a16="http://schemas.microsoft.com/office/drawing/2014/main" id="{960D576F-BA1B-CB3D-2BA0-9D2B03267098}"/>
                  </a:ext>
                </a:extLst>
              </p:cNvPr>
              <p:cNvSpPr txBox="1">
                <a:spLocks noRot="1" noChangeAspect="1" noMove="1" noResize="1" noEditPoints="1" noAdjustHandles="1" noChangeArrowheads="1" noChangeShapeType="1" noTextEdit="1"/>
              </p:cNvSpPr>
              <p:nvPr/>
            </p:nvSpPr>
            <p:spPr>
              <a:xfrm>
                <a:off x="3574778" y="2126759"/>
                <a:ext cx="3899529" cy="369332"/>
              </a:xfrm>
              <a:prstGeom prst="rect">
                <a:avLst/>
              </a:prstGeom>
              <a:blipFill>
                <a:blip r:embed="rId5"/>
                <a:stretch>
                  <a:fillRect l="-1406" r="-1250" b="-8333"/>
                </a:stretch>
              </a:blipFill>
            </p:spPr>
            <p:txBody>
              <a:bodyPr/>
              <a:lstStyle/>
              <a:p>
                <a:r>
                  <a:rPr lang="en-IN">
                    <a:noFill/>
                  </a:rPr>
                  <a:t> </a:t>
                </a:r>
              </a:p>
            </p:txBody>
          </p:sp>
        </mc:Fallback>
      </mc:AlternateContent>
    </p:spTree>
    <p:extLst>
      <p:ext uri="{BB962C8B-B14F-4D97-AF65-F5344CB8AC3E}">
        <p14:creationId xmlns:p14="http://schemas.microsoft.com/office/powerpoint/2010/main" val="2526098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6F6D-5DEC-FA2A-21D0-C8E542538E42}"/>
              </a:ext>
            </a:extLst>
          </p:cNvPr>
          <p:cNvSpPr>
            <a:spLocks noGrp="1"/>
          </p:cNvSpPr>
          <p:nvPr>
            <p:ph type="title"/>
          </p:nvPr>
        </p:nvSpPr>
        <p:spPr>
          <a:xfrm>
            <a:off x="457200" y="24565"/>
            <a:ext cx="8991600" cy="1194635"/>
          </a:xfrm>
        </p:spPr>
        <p:txBody>
          <a:bodyPr>
            <a:normAutofit/>
          </a:bodyPr>
          <a:lstStyle/>
          <a:p>
            <a:r>
              <a:rPr lang="en-IN" sz="2800" u="sng" dirty="0"/>
              <a:t>Explanatory variables adopted in the present study</a:t>
            </a:r>
          </a:p>
        </p:txBody>
      </p:sp>
      <p:sp>
        <p:nvSpPr>
          <p:cNvPr id="3" name="Content Placeholder 2">
            <a:extLst>
              <a:ext uri="{FF2B5EF4-FFF2-40B4-BE49-F238E27FC236}">
                <a16:creationId xmlns:a16="http://schemas.microsoft.com/office/drawing/2014/main" id="{FEEE782C-083D-EA58-7A29-3C6795133922}"/>
              </a:ext>
            </a:extLst>
          </p:cNvPr>
          <p:cNvSpPr>
            <a:spLocks noGrp="1"/>
          </p:cNvSpPr>
          <p:nvPr>
            <p:ph idx="1"/>
          </p:nvPr>
        </p:nvSpPr>
        <p:spPr>
          <a:xfrm>
            <a:off x="381000" y="1219200"/>
            <a:ext cx="11353800" cy="4957763"/>
          </a:xfrm>
        </p:spPr>
        <p:txBody>
          <a:bodyPr/>
          <a:lstStyle/>
          <a:p>
            <a:pPr>
              <a:buFont typeface="Wingdings" panose="05000000000000000000" pitchFamily="2" charset="2"/>
              <a:buChar char="Ø"/>
            </a:pPr>
            <a:r>
              <a:rPr lang="en-IN" sz="2400" dirty="0"/>
              <a:t>Export and import volume taken from 2003 to 2023</a:t>
            </a:r>
          </a:p>
          <a:p>
            <a:pPr>
              <a:buFont typeface="Wingdings" panose="05000000000000000000" pitchFamily="2" charset="2"/>
              <a:buChar char="Ø"/>
            </a:pPr>
            <a:r>
              <a:rPr lang="en-IN" sz="2400" dirty="0">
                <a:solidFill>
                  <a:srgbClr val="FF0000"/>
                </a:solidFill>
              </a:rPr>
              <a:t>Explanatory variables </a:t>
            </a:r>
          </a:p>
          <a:p>
            <a:pPr lvl="1">
              <a:buFont typeface="Wingdings" panose="05000000000000000000" pitchFamily="2" charset="2"/>
              <a:buChar char="ü"/>
            </a:pPr>
            <a:r>
              <a:rPr lang="en-IN" sz="2200" dirty="0">
                <a:solidFill>
                  <a:schemeClr val="accent5"/>
                </a:solidFill>
                <a:latin typeface="Times New Roman" panose="02020603050405020304" pitchFamily="18" charset="0"/>
                <a:cs typeface="Times New Roman" panose="02020603050405020304" pitchFamily="18" charset="0"/>
              </a:rPr>
              <a:t>Population</a:t>
            </a:r>
          </a:p>
          <a:p>
            <a:pPr lvl="1">
              <a:buFont typeface="Wingdings" panose="05000000000000000000" pitchFamily="2" charset="2"/>
              <a:buChar char="ü"/>
            </a:pPr>
            <a:r>
              <a:rPr lang="en-IN" sz="2200" dirty="0">
                <a:solidFill>
                  <a:schemeClr val="accent5"/>
                </a:solidFill>
                <a:latin typeface="Times New Roman" panose="02020603050405020304" pitchFamily="18" charset="0"/>
                <a:cs typeface="Times New Roman" panose="02020603050405020304" pitchFamily="18" charset="0"/>
              </a:rPr>
              <a:t>Net District Domestic Product        </a:t>
            </a:r>
          </a:p>
          <a:p>
            <a:pPr lvl="1">
              <a:buFont typeface="Wingdings" panose="05000000000000000000" pitchFamily="2" charset="2"/>
              <a:buChar char="ü"/>
            </a:pPr>
            <a:r>
              <a:rPr lang="en-IN" sz="2200" dirty="0">
                <a:solidFill>
                  <a:schemeClr val="accent5"/>
                </a:solidFill>
                <a:latin typeface="Times New Roman" panose="02020603050405020304" pitchFamily="18" charset="0"/>
                <a:cs typeface="Times New Roman" panose="02020603050405020304" pitchFamily="18" charset="0"/>
              </a:rPr>
              <a:t>Vessel related charges</a:t>
            </a:r>
          </a:p>
          <a:p>
            <a:pPr marL="985838" lvl="2"/>
            <a:r>
              <a:rPr lang="en-IN" sz="1800" dirty="0">
                <a:solidFill>
                  <a:srgbClr val="C00000"/>
                </a:solidFill>
              </a:rPr>
              <a:t>Port dues</a:t>
            </a:r>
          </a:p>
          <a:p>
            <a:pPr marL="985838" lvl="2"/>
            <a:r>
              <a:rPr lang="en-IN" sz="1800" dirty="0">
                <a:solidFill>
                  <a:srgbClr val="C00000"/>
                </a:solidFill>
              </a:rPr>
              <a:t>Pilotage fees</a:t>
            </a:r>
          </a:p>
          <a:p>
            <a:pPr marL="985838" lvl="2"/>
            <a:r>
              <a:rPr lang="en-IN" sz="1800" dirty="0">
                <a:solidFill>
                  <a:srgbClr val="C00000"/>
                </a:solidFill>
              </a:rPr>
              <a:t>Tug charges</a:t>
            </a:r>
          </a:p>
          <a:p>
            <a:pPr marL="985838" lvl="2"/>
            <a:r>
              <a:rPr lang="en-IN" sz="1800" dirty="0">
                <a:solidFill>
                  <a:srgbClr val="C00000"/>
                </a:solidFill>
              </a:rPr>
              <a:t>Shifting charges</a:t>
            </a:r>
          </a:p>
          <a:p>
            <a:pPr marL="985838" lvl="2"/>
            <a:r>
              <a:rPr lang="en-IN" sz="1800" dirty="0">
                <a:solidFill>
                  <a:srgbClr val="C00000"/>
                </a:solidFill>
              </a:rPr>
              <a:t>Berth Hire charges</a:t>
            </a:r>
          </a:p>
          <a:p>
            <a:pPr marL="0" indent="0">
              <a:buNone/>
            </a:pPr>
            <a:endParaRPr lang="en-IN" dirty="0"/>
          </a:p>
          <a:p>
            <a:pPr marL="0" indent="0">
              <a:buNone/>
            </a:pPr>
            <a:endParaRPr lang="en-IN" dirty="0"/>
          </a:p>
        </p:txBody>
      </p:sp>
      <p:sp>
        <p:nvSpPr>
          <p:cNvPr id="4" name="Footer Placeholder 3">
            <a:extLst>
              <a:ext uri="{FF2B5EF4-FFF2-40B4-BE49-F238E27FC236}">
                <a16:creationId xmlns:a16="http://schemas.microsoft.com/office/drawing/2014/main" id="{9B36F690-0213-CB94-1826-93F38EA5F6BE}"/>
              </a:ext>
            </a:extLst>
          </p:cNvPr>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5" name="Chart 4">
            <a:extLst>
              <a:ext uri="{FF2B5EF4-FFF2-40B4-BE49-F238E27FC236}">
                <a16:creationId xmlns:a16="http://schemas.microsoft.com/office/drawing/2014/main" id="{82B97D7C-7ECF-4C04-99AD-86C7143A38CE}"/>
              </a:ext>
            </a:extLst>
          </p:cNvPr>
          <p:cNvGraphicFramePr>
            <a:graphicFrameLocks/>
          </p:cNvGraphicFramePr>
          <p:nvPr>
            <p:extLst>
              <p:ext uri="{D42A27DB-BD31-4B8C-83A1-F6EECF244321}">
                <p14:modId xmlns:p14="http://schemas.microsoft.com/office/powerpoint/2010/main" val="2250641416"/>
              </p:ext>
            </p:extLst>
          </p:nvPr>
        </p:nvGraphicFramePr>
        <p:xfrm>
          <a:off x="7772400" y="1682687"/>
          <a:ext cx="3962400" cy="21907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57F8ED2-A5EE-4116-931A-05E1DC5516D2}"/>
              </a:ext>
            </a:extLst>
          </p:cNvPr>
          <p:cNvGraphicFramePr>
            <a:graphicFrameLocks/>
          </p:cNvGraphicFramePr>
          <p:nvPr>
            <p:extLst>
              <p:ext uri="{D42A27DB-BD31-4B8C-83A1-F6EECF244321}">
                <p14:modId xmlns:p14="http://schemas.microsoft.com/office/powerpoint/2010/main" val="762969408"/>
              </p:ext>
            </p:extLst>
          </p:nvPr>
        </p:nvGraphicFramePr>
        <p:xfrm>
          <a:off x="3456397" y="4037163"/>
          <a:ext cx="3962400" cy="213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A71D63E1-5F79-480F-95DD-C9929E087383}"/>
              </a:ext>
            </a:extLst>
          </p:cNvPr>
          <p:cNvGraphicFramePr>
            <a:graphicFrameLocks/>
          </p:cNvGraphicFramePr>
          <p:nvPr>
            <p:extLst>
              <p:ext uri="{D42A27DB-BD31-4B8C-83A1-F6EECF244321}">
                <p14:modId xmlns:p14="http://schemas.microsoft.com/office/powerpoint/2010/main" val="1727500348"/>
              </p:ext>
            </p:extLst>
          </p:nvPr>
        </p:nvGraphicFramePr>
        <p:xfrm>
          <a:off x="7620000" y="4037163"/>
          <a:ext cx="4114800" cy="21907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042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24B3-CBE0-9845-5919-58714F28DD5B}"/>
              </a:ext>
            </a:extLst>
          </p:cNvPr>
          <p:cNvSpPr>
            <a:spLocks noGrp="1"/>
          </p:cNvSpPr>
          <p:nvPr>
            <p:ph type="title"/>
          </p:nvPr>
        </p:nvSpPr>
        <p:spPr>
          <a:xfrm>
            <a:off x="838200" y="24565"/>
            <a:ext cx="10363200" cy="813635"/>
          </a:xfrm>
        </p:spPr>
        <p:txBody>
          <a:bodyPr/>
          <a:lstStyle/>
          <a:p>
            <a:r>
              <a:rPr lang="en-IN" u="sng" dirty="0"/>
              <a:t>Vessel Related Charges</a:t>
            </a:r>
          </a:p>
        </p:txBody>
      </p:sp>
      <p:sp>
        <p:nvSpPr>
          <p:cNvPr id="4" name="Footer Placeholder 3">
            <a:extLst>
              <a:ext uri="{FF2B5EF4-FFF2-40B4-BE49-F238E27FC236}">
                <a16:creationId xmlns:a16="http://schemas.microsoft.com/office/drawing/2014/main" id="{BE0F7DEA-C732-CC7B-3EE8-5DDD367E9C3C}"/>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6" name="Arrow: Right 5">
            <a:extLst>
              <a:ext uri="{FF2B5EF4-FFF2-40B4-BE49-F238E27FC236}">
                <a16:creationId xmlns:a16="http://schemas.microsoft.com/office/drawing/2014/main" id="{A6173D9E-1498-9336-82F1-D99E11695FA8}"/>
              </a:ext>
            </a:extLst>
          </p:cNvPr>
          <p:cNvSpPr/>
          <p:nvPr/>
        </p:nvSpPr>
        <p:spPr>
          <a:xfrm>
            <a:off x="838200" y="977146"/>
            <a:ext cx="4572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B0F36AC-7834-C3C1-EC75-6C92669E6524}"/>
              </a:ext>
            </a:extLst>
          </p:cNvPr>
          <p:cNvSpPr txBox="1"/>
          <p:nvPr/>
        </p:nvSpPr>
        <p:spPr>
          <a:xfrm>
            <a:off x="1402080" y="868680"/>
            <a:ext cx="2743200"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Vessel Related Charges</a:t>
            </a:r>
          </a:p>
        </p:txBody>
      </p:sp>
      <p:graphicFrame>
        <p:nvGraphicFramePr>
          <p:cNvPr id="20" name="Chart 19">
            <a:extLst>
              <a:ext uri="{FF2B5EF4-FFF2-40B4-BE49-F238E27FC236}">
                <a16:creationId xmlns:a16="http://schemas.microsoft.com/office/drawing/2014/main" id="{68569A5C-B763-4982-92C1-4AA497628A9C}"/>
              </a:ext>
            </a:extLst>
          </p:cNvPr>
          <p:cNvGraphicFramePr>
            <a:graphicFrameLocks/>
          </p:cNvGraphicFramePr>
          <p:nvPr>
            <p:extLst>
              <p:ext uri="{D42A27DB-BD31-4B8C-83A1-F6EECF244321}">
                <p14:modId xmlns:p14="http://schemas.microsoft.com/office/powerpoint/2010/main" val="365948680"/>
              </p:ext>
            </p:extLst>
          </p:nvPr>
        </p:nvGraphicFramePr>
        <p:xfrm>
          <a:off x="4431793" y="1238012"/>
          <a:ext cx="3797807" cy="22647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22">
            <a:extLst>
              <a:ext uri="{FF2B5EF4-FFF2-40B4-BE49-F238E27FC236}">
                <a16:creationId xmlns:a16="http://schemas.microsoft.com/office/drawing/2014/main" id="{01A5B502-D520-B476-4B18-6E1FEC5CF25A}"/>
              </a:ext>
            </a:extLst>
          </p:cNvPr>
          <p:cNvGraphicFramePr>
            <a:graphicFrameLocks/>
          </p:cNvGraphicFramePr>
          <p:nvPr>
            <p:extLst>
              <p:ext uri="{D42A27DB-BD31-4B8C-83A1-F6EECF244321}">
                <p14:modId xmlns:p14="http://schemas.microsoft.com/office/powerpoint/2010/main" val="2104172082"/>
              </p:ext>
            </p:extLst>
          </p:nvPr>
        </p:nvGraphicFramePr>
        <p:xfrm>
          <a:off x="569976" y="1273850"/>
          <a:ext cx="3688080" cy="2264713"/>
        </p:xfrm>
        <a:graphic>
          <a:graphicData uri="http://schemas.openxmlformats.org/drawingml/2006/chart">
            <c:chart xmlns:c="http://schemas.openxmlformats.org/drawingml/2006/chart" xmlns:r="http://schemas.openxmlformats.org/officeDocument/2006/relationships" r:id="rId3"/>
          </a:graphicData>
        </a:graphic>
      </p:graphicFrame>
      <p:pic>
        <p:nvPicPr>
          <p:cNvPr id="35" name="Content Placeholder 34">
            <a:extLst>
              <a:ext uri="{FF2B5EF4-FFF2-40B4-BE49-F238E27FC236}">
                <a16:creationId xmlns:a16="http://schemas.microsoft.com/office/drawing/2014/main" id="{73C88D23-F066-9C68-F0F1-692279F6B218}"/>
              </a:ext>
            </a:extLst>
          </p:cNvPr>
          <p:cNvPicPr>
            <a:picLocks noGrp="1" noChangeAspect="1"/>
          </p:cNvPicPr>
          <p:nvPr>
            <p:ph idx="1"/>
          </p:nvPr>
        </p:nvPicPr>
        <p:blipFill>
          <a:blip r:embed="rId4"/>
          <a:stretch>
            <a:fillRect/>
          </a:stretch>
        </p:blipFill>
        <p:spPr>
          <a:xfrm>
            <a:off x="607989" y="3671981"/>
            <a:ext cx="3673513" cy="2264713"/>
          </a:xfrm>
          <a:prstGeom prst="rect">
            <a:avLst/>
          </a:prstGeom>
        </p:spPr>
      </p:pic>
      <p:graphicFrame>
        <p:nvGraphicFramePr>
          <p:cNvPr id="38" name="Chart 37">
            <a:extLst>
              <a:ext uri="{FF2B5EF4-FFF2-40B4-BE49-F238E27FC236}">
                <a16:creationId xmlns:a16="http://schemas.microsoft.com/office/drawing/2014/main" id="{E110E482-8917-4FDA-B6D4-EE08BB94411E}"/>
              </a:ext>
            </a:extLst>
          </p:cNvPr>
          <p:cNvGraphicFramePr>
            <a:graphicFrameLocks/>
          </p:cNvGraphicFramePr>
          <p:nvPr>
            <p:extLst>
              <p:ext uri="{D42A27DB-BD31-4B8C-83A1-F6EECF244321}">
                <p14:modId xmlns:p14="http://schemas.microsoft.com/office/powerpoint/2010/main" val="3369852182"/>
              </p:ext>
            </p:extLst>
          </p:nvPr>
        </p:nvGraphicFramePr>
        <p:xfrm>
          <a:off x="8516112" y="1131612"/>
          <a:ext cx="3599688" cy="23711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Chart 38">
            <a:extLst>
              <a:ext uri="{FF2B5EF4-FFF2-40B4-BE49-F238E27FC236}">
                <a16:creationId xmlns:a16="http://schemas.microsoft.com/office/drawing/2014/main" id="{CA9EA7E8-A2E8-4967-8E0D-52AC75980554}"/>
              </a:ext>
            </a:extLst>
          </p:cNvPr>
          <p:cNvGraphicFramePr>
            <a:graphicFrameLocks/>
          </p:cNvGraphicFramePr>
          <p:nvPr>
            <p:extLst>
              <p:ext uri="{D42A27DB-BD31-4B8C-83A1-F6EECF244321}">
                <p14:modId xmlns:p14="http://schemas.microsoft.com/office/powerpoint/2010/main" val="3414851540"/>
              </p:ext>
            </p:extLst>
          </p:nvPr>
        </p:nvGraphicFramePr>
        <p:xfrm>
          <a:off x="4552658" y="3752149"/>
          <a:ext cx="3963454" cy="226471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13808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3FE4-0EE8-6B23-BDA9-991F7B92424E}"/>
              </a:ext>
            </a:extLst>
          </p:cNvPr>
          <p:cNvSpPr>
            <a:spLocks noGrp="1"/>
          </p:cNvSpPr>
          <p:nvPr>
            <p:ph type="title"/>
          </p:nvPr>
        </p:nvSpPr>
        <p:spPr>
          <a:xfrm>
            <a:off x="838200" y="24565"/>
            <a:ext cx="9982200" cy="1270835"/>
          </a:xfrm>
        </p:spPr>
        <p:txBody>
          <a:bodyPr>
            <a:normAutofit/>
          </a:bodyPr>
          <a:lstStyle/>
          <a:p>
            <a:r>
              <a:rPr lang="en-IN" sz="3600" u="sng" dirty="0"/>
              <a:t>Correlation of variables</a:t>
            </a:r>
          </a:p>
        </p:txBody>
      </p:sp>
      <p:sp>
        <p:nvSpPr>
          <p:cNvPr id="3" name="Content Placeholder 2">
            <a:extLst>
              <a:ext uri="{FF2B5EF4-FFF2-40B4-BE49-F238E27FC236}">
                <a16:creationId xmlns:a16="http://schemas.microsoft.com/office/drawing/2014/main" id="{6ED83AFE-65DE-44DD-1E07-69B7DB0C3C31}"/>
              </a:ext>
            </a:extLst>
          </p:cNvPr>
          <p:cNvSpPr>
            <a:spLocks noGrp="1"/>
          </p:cNvSpPr>
          <p:nvPr>
            <p:ph idx="1"/>
          </p:nvPr>
        </p:nvSpPr>
        <p:spPr/>
        <p:txBody>
          <a:bodyPr/>
          <a:lstStyle/>
          <a:p>
            <a:r>
              <a:rPr lang="en-IN" u="sng" dirty="0"/>
              <a:t>Model summary </a:t>
            </a:r>
          </a:p>
          <a:p>
            <a:pPr marL="0" indent="0">
              <a:buNone/>
            </a:pPr>
            <a:r>
              <a:rPr lang="en-IN" u="sng" dirty="0">
                <a:solidFill>
                  <a:srgbClr val="FF0000"/>
                </a:solidFill>
              </a:rPr>
              <a:t>Coefficient of determination</a:t>
            </a:r>
            <a:r>
              <a:rPr lang="en-IN" dirty="0">
                <a:solidFill>
                  <a:srgbClr val="FF0000"/>
                </a:solidFill>
              </a:rPr>
              <a:t>, R</a:t>
            </a:r>
            <a:r>
              <a:rPr lang="en-IN" baseline="30000" dirty="0">
                <a:solidFill>
                  <a:srgbClr val="FF0000"/>
                </a:solidFill>
              </a:rPr>
              <a:t>2</a:t>
            </a:r>
            <a:r>
              <a:rPr lang="en-IN" dirty="0">
                <a:solidFill>
                  <a:srgbClr val="FF0000"/>
                </a:solidFill>
              </a:rPr>
              <a:t> = 0.966</a:t>
            </a:r>
          </a:p>
          <a:p>
            <a:pPr marL="0" indent="0">
              <a:buNone/>
            </a:pPr>
            <a:r>
              <a:rPr lang="en-IN" dirty="0">
                <a:solidFill>
                  <a:srgbClr val="FF0000"/>
                </a:solidFill>
              </a:rPr>
              <a:t>           indicates that independent variables as a set, accounts for 96% of variance in export volume, R</a:t>
            </a:r>
            <a:r>
              <a:rPr lang="en-IN" baseline="30000" dirty="0">
                <a:solidFill>
                  <a:srgbClr val="FF0000"/>
                </a:solidFill>
              </a:rPr>
              <a:t>2</a:t>
            </a:r>
            <a:r>
              <a:rPr lang="en-IN" dirty="0">
                <a:solidFill>
                  <a:srgbClr val="FF0000"/>
                </a:solidFill>
              </a:rPr>
              <a:t>&gt;0</a:t>
            </a:r>
          </a:p>
          <a:p>
            <a:pPr marL="0" indent="0">
              <a:buNone/>
            </a:pPr>
            <a:r>
              <a:rPr lang="en-IN" dirty="0">
                <a:solidFill>
                  <a:srgbClr val="FF0000"/>
                </a:solidFill>
              </a:rPr>
              <a:t>            ‘p’ value is 0.0, p&lt;0.05 means that test is significant </a:t>
            </a:r>
          </a:p>
          <a:p>
            <a:pPr marL="0" indent="0">
              <a:buNone/>
            </a:pPr>
            <a:endParaRPr lang="en-IN" dirty="0">
              <a:solidFill>
                <a:srgbClr val="FF0000"/>
              </a:solidFill>
            </a:endParaRPr>
          </a:p>
          <a:p>
            <a:pPr marL="0" indent="0">
              <a:buNone/>
            </a:pPr>
            <a:r>
              <a:rPr lang="en-IN" dirty="0">
                <a:solidFill>
                  <a:srgbClr val="FF0000"/>
                </a:solidFill>
              </a:rPr>
              <a:t>                  </a:t>
            </a:r>
          </a:p>
        </p:txBody>
      </p:sp>
      <p:sp>
        <p:nvSpPr>
          <p:cNvPr id="4" name="Footer Placeholder 3">
            <a:extLst>
              <a:ext uri="{FF2B5EF4-FFF2-40B4-BE49-F238E27FC236}">
                <a16:creationId xmlns:a16="http://schemas.microsoft.com/office/drawing/2014/main" id="{D56F4218-2635-DB8A-FDAC-07A9312A897A}"/>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8" name="Arrow: Right 7">
            <a:extLst>
              <a:ext uri="{FF2B5EF4-FFF2-40B4-BE49-F238E27FC236}">
                <a16:creationId xmlns:a16="http://schemas.microsoft.com/office/drawing/2014/main" id="{FA49FDDE-10C9-4659-BB7B-A0C1EDE9839B}"/>
              </a:ext>
            </a:extLst>
          </p:cNvPr>
          <p:cNvSpPr/>
          <p:nvPr/>
        </p:nvSpPr>
        <p:spPr>
          <a:xfrm>
            <a:off x="652272" y="2389188"/>
            <a:ext cx="9144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4FABE914-A391-C438-32F7-F20E82EE2043}"/>
              </a:ext>
            </a:extLst>
          </p:cNvPr>
          <p:cNvSpPr/>
          <p:nvPr/>
        </p:nvSpPr>
        <p:spPr>
          <a:xfrm>
            <a:off x="652272" y="3314700"/>
            <a:ext cx="9144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494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542F7C4-3AEA-468B-203E-9106C29C046B}"/>
              </a:ext>
            </a:extLst>
          </p:cNvPr>
          <p:cNvGraphicFramePr>
            <a:graphicFrameLocks noGrp="1"/>
          </p:cNvGraphicFramePr>
          <p:nvPr>
            <p:ph idx="1"/>
            <p:extLst>
              <p:ext uri="{D42A27DB-BD31-4B8C-83A1-F6EECF244321}">
                <p14:modId xmlns:p14="http://schemas.microsoft.com/office/powerpoint/2010/main" val="2519612336"/>
              </p:ext>
            </p:extLst>
          </p:nvPr>
        </p:nvGraphicFramePr>
        <p:xfrm>
          <a:off x="533400" y="1219200"/>
          <a:ext cx="11201400" cy="18542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959578167"/>
                    </a:ext>
                  </a:extLst>
                </a:gridCol>
                <a:gridCol w="3733800">
                  <a:extLst>
                    <a:ext uri="{9D8B030D-6E8A-4147-A177-3AD203B41FA5}">
                      <a16:colId xmlns:a16="http://schemas.microsoft.com/office/drawing/2014/main" val="4180374256"/>
                    </a:ext>
                  </a:extLst>
                </a:gridCol>
                <a:gridCol w="3733800">
                  <a:extLst>
                    <a:ext uri="{9D8B030D-6E8A-4147-A177-3AD203B41FA5}">
                      <a16:colId xmlns:a16="http://schemas.microsoft.com/office/drawing/2014/main" val="2256014081"/>
                    </a:ext>
                  </a:extLst>
                </a:gridCol>
              </a:tblGrid>
              <a:tr h="370840">
                <a:tc>
                  <a:txBody>
                    <a:bodyPr/>
                    <a:lstStyle/>
                    <a:p>
                      <a:r>
                        <a:rPr lang="en-IN" dirty="0"/>
                        <a:t>Dependant variable </a:t>
                      </a:r>
                    </a:p>
                  </a:txBody>
                  <a:tcPr/>
                </a:tc>
                <a:tc>
                  <a:txBody>
                    <a:bodyPr/>
                    <a:lstStyle/>
                    <a:p>
                      <a:r>
                        <a:rPr lang="en-IN" dirty="0"/>
                        <a:t>Predictors in the models</a:t>
                      </a:r>
                    </a:p>
                  </a:txBody>
                  <a:tcPr/>
                </a:tc>
                <a:tc>
                  <a:txBody>
                    <a:bodyPr/>
                    <a:lstStyle/>
                    <a:p>
                      <a:r>
                        <a:rPr lang="en-IN" dirty="0"/>
                        <a:t>Excluded variables</a:t>
                      </a:r>
                    </a:p>
                  </a:txBody>
                  <a:tcPr/>
                </a:tc>
                <a:extLst>
                  <a:ext uri="{0D108BD9-81ED-4DB2-BD59-A6C34878D82A}">
                    <a16:rowId xmlns:a16="http://schemas.microsoft.com/office/drawing/2014/main" val="1971468000"/>
                  </a:ext>
                </a:extLst>
              </a:tr>
              <a:tr h="370840">
                <a:tc>
                  <a:txBody>
                    <a:bodyPr/>
                    <a:lstStyle/>
                    <a:p>
                      <a:r>
                        <a:rPr lang="en-IN" dirty="0"/>
                        <a:t>Export volume</a:t>
                      </a:r>
                    </a:p>
                  </a:txBody>
                  <a:tcPr/>
                </a:tc>
                <a:tc>
                  <a:txBody>
                    <a:bodyPr/>
                    <a:lstStyle/>
                    <a:p>
                      <a:r>
                        <a:rPr lang="en-IN" dirty="0"/>
                        <a:t>Population</a:t>
                      </a:r>
                    </a:p>
                  </a:txBody>
                  <a:tcPr/>
                </a:tc>
                <a:tc>
                  <a:txBody>
                    <a:bodyPr/>
                    <a:lstStyle/>
                    <a:p>
                      <a:r>
                        <a:rPr lang="en-IN" dirty="0"/>
                        <a:t>Birth hire charges</a:t>
                      </a:r>
                    </a:p>
                  </a:txBody>
                  <a:tcPr/>
                </a:tc>
                <a:extLst>
                  <a:ext uri="{0D108BD9-81ED-4DB2-BD59-A6C34878D82A}">
                    <a16:rowId xmlns:a16="http://schemas.microsoft.com/office/drawing/2014/main" val="3741148766"/>
                  </a:ext>
                </a:extLst>
              </a:tr>
              <a:tr h="370840">
                <a:tc>
                  <a:txBody>
                    <a:bodyPr/>
                    <a:lstStyle/>
                    <a:p>
                      <a:endParaRPr lang="en-IN"/>
                    </a:p>
                  </a:txBody>
                  <a:tcPr/>
                </a:tc>
                <a:tc>
                  <a:txBody>
                    <a:bodyPr/>
                    <a:lstStyle/>
                    <a:p>
                      <a:r>
                        <a:rPr lang="en-IN" dirty="0"/>
                        <a:t>NDDP </a:t>
                      </a:r>
                    </a:p>
                  </a:txBody>
                  <a:tcPr/>
                </a:tc>
                <a:tc>
                  <a:txBody>
                    <a:bodyPr/>
                    <a:lstStyle/>
                    <a:p>
                      <a:r>
                        <a:rPr lang="en-IN" dirty="0"/>
                        <a:t>Shifting charges</a:t>
                      </a:r>
                    </a:p>
                  </a:txBody>
                  <a:tcPr/>
                </a:tc>
                <a:extLst>
                  <a:ext uri="{0D108BD9-81ED-4DB2-BD59-A6C34878D82A}">
                    <a16:rowId xmlns:a16="http://schemas.microsoft.com/office/drawing/2014/main" val="2596321306"/>
                  </a:ext>
                </a:extLst>
              </a:tr>
              <a:tr h="370840">
                <a:tc>
                  <a:txBody>
                    <a:bodyPr/>
                    <a:lstStyle/>
                    <a:p>
                      <a:endParaRPr lang="en-IN"/>
                    </a:p>
                  </a:txBody>
                  <a:tcPr/>
                </a:tc>
                <a:tc>
                  <a:txBody>
                    <a:bodyPr/>
                    <a:lstStyle/>
                    <a:p>
                      <a:r>
                        <a:rPr lang="en-IN" dirty="0"/>
                        <a:t>Pilotage fees</a:t>
                      </a:r>
                    </a:p>
                  </a:txBody>
                  <a:tcPr/>
                </a:tc>
                <a:tc>
                  <a:txBody>
                    <a:bodyPr/>
                    <a:lstStyle/>
                    <a:p>
                      <a:r>
                        <a:rPr lang="en-IN" dirty="0"/>
                        <a:t>Tug charges</a:t>
                      </a:r>
                    </a:p>
                  </a:txBody>
                  <a:tcPr/>
                </a:tc>
                <a:extLst>
                  <a:ext uri="{0D108BD9-81ED-4DB2-BD59-A6C34878D82A}">
                    <a16:rowId xmlns:a16="http://schemas.microsoft.com/office/drawing/2014/main" val="1783075988"/>
                  </a:ext>
                </a:extLst>
              </a:tr>
              <a:tr h="370840">
                <a:tc>
                  <a:txBody>
                    <a:bodyPr/>
                    <a:lstStyle/>
                    <a:p>
                      <a:endParaRPr lang="en-IN" dirty="0"/>
                    </a:p>
                  </a:txBody>
                  <a:tcPr/>
                </a:tc>
                <a:tc>
                  <a:txBody>
                    <a:bodyPr/>
                    <a:lstStyle/>
                    <a:p>
                      <a:r>
                        <a:rPr lang="en-IN" dirty="0"/>
                        <a:t>Port dues</a:t>
                      </a:r>
                    </a:p>
                  </a:txBody>
                  <a:tcPr/>
                </a:tc>
                <a:tc>
                  <a:txBody>
                    <a:bodyPr/>
                    <a:lstStyle/>
                    <a:p>
                      <a:endParaRPr lang="en-IN" dirty="0"/>
                    </a:p>
                  </a:txBody>
                  <a:tcPr/>
                </a:tc>
                <a:extLst>
                  <a:ext uri="{0D108BD9-81ED-4DB2-BD59-A6C34878D82A}">
                    <a16:rowId xmlns:a16="http://schemas.microsoft.com/office/drawing/2014/main" val="2912244873"/>
                  </a:ext>
                </a:extLst>
              </a:tr>
            </a:tbl>
          </a:graphicData>
        </a:graphic>
      </p:graphicFrame>
      <p:sp>
        <p:nvSpPr>
          <p:cNvPr id="4" name="Footer Placeholder 3">
            <a:extLst>
              <a:ext uri="{FF2B5EF4-FFF2-40B4-BE49-F238E27FC236}">
                <a16:creationId xmlns:a16="http://schemas.microsoft.com/office/drawing/2014/main" id="{1D00A030-5DF3-788D-180B-73D32CBB61C8}"/>
              </a:ext>
            </a:extLst>
          </p:cNvPr>
          <p:cNvSpPr>
            <a:spLocks noGrp="1"/>
          </p:cNvSpPr>
          <p:nvPr>
            <p:ph type="ftr" sz="quarter" idx="11"/>
          </p:nvPr>
        </p:nvSpPr>
        <p:spPr/>
        <p:txBody>
          <a:bodyPr/>
          <a:lstStyle/>
          <a:p>
            <a:r>
              <a:rPr lang="en-US"/>
              <a:t>National Transportation Planning and Research Centre </a:t>
            </a:r>
            <a:endParaRPr lang="en-US" dirty="0"/>
          </a:p>
        </p:txBody>
      </p:sp>
    </p:spTree>
    <p:extLst>
      <p:ext uri="{BB962C8B-B14F-4D97-AF65-F5344CB8AC3E}">
        <p14:creationId xmlns:p14="http://schemas.microsoft.com/office/powerpoint/2010/main" val="288236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E804-A223-41F6-A7D1-0B5F95C1483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04A61F2-4324-4E03-AB81-6D7DAD910AF2}"/>
              </a:ext>
            </a:extLst>
          </p:cNvPr>
          <p:cNvSpPr>
            <a:spLocks noGrp="1"/>
          </p:cNvSpPr>
          <p:nvPr>
            <p:ph idx="1"/>
          </p:nvPr>
        </p:nvSpPr>
        <p:spPr>
          <a:xfrm>
            <a:off x="533400" y="838200"/>
            <a:ext cx="11201400" cy="5338763"/>
          </a:xfrm>
        </p:spPr>
        <p:txBody>
          <a:bodyPr>
            <a:normAutofit/>
          </a:bodyPr>
          <a:lstStyle/>
          <a:p>
            <a:pPr>
              <a:buFont typeface="Wingdings" panose="05000000000000000000" pitchFamily="2" charset="2"/>
              <a:buChar char="Ø"/>
            </a:pPr>
            <a:r>
              <a:rPr lang="en-US" sz="3600" b="1" dirty="0"/>
              <a:t>Works to be done </a:t>
            </a:r>
          </a:p>
          <a:p>
            <a:pPr marL="0" indent="0">
              <a:buNone/>
            </a:pPr>
            <a:r>
              <a:rPr lang="en-US" sz="3600" b="1" dirty="0"/>
              <a:t>          </a:t>
            </a:r>
          </a:p>
        </p:txBody>
      </p:sp>
      <p:sp>
        <p:nvSpPr>
          <p:cNvPr id="4" name="Footer Placeholder 3">
            <a:extLst>
              <a:ext uri="{FF2B5EF4-FFF2-40B4-BE49-F238E27FC236}">
                <a16:creationId xmlns:a16="http://schemas.microsoft.com/office/drawing/2014/main" id="{176B0C7F-512B-4DAC-AF1D-D1A9C9DFA458}"/>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8" name="TextBox 7">
            <a:extLst>
              <a:ext uri="{FF2B5EF4-FFF2-40B4-BE49-F238E27FC236}">
                <a16:creationId xmlns:a16="http://schemas.microsoft.com/office/drawing/2014/main" id="{407AFB0A-7E8C-48D3-82BF-F943EBE86408}"/>
              </a:ext>
            </a:extLst>
          </p:cNvPr>
          <p:cNvSpPr txBox="1"/>
          <p:nvPr/>
        </p:nvSpPr>
        <p:spPr>
          <a:xfrm>
            <a:off x="2895600" y="1828800"/>
            <a:ext cx="8086724" cy="2431435"/>
          </a:xfrm>
          <a:prstGeom prst="rect">
            <a:avLst/>
          </a:prstGeom>
          <a:noFill/>
        </p:spPr>
        <p:txBody>
          <a:bodyPr wrap="square" rtlCol="0">
            <a:spAutoFit/>
          </a:bodyPr>
          <a:lstStyle/>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Traffic demand modelling </a:t>
            </a:r>
            <a:r>
              <a:rPr lang="en-US" sz="2200" dirty="0">
                <a:latin typeface="Arial" panose="020B0604020202020204" pitchFamily="34" charset="0"/>
                <a:cs typeface="Arial" panose="020B0604020202020204" pitchFamily="34" charset="0"/>
              </a:rPr>
              <a:t>– Time series method and Regression analysis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Feasibility of Integration of coastal shipping and Inland Water Transport</a:t>
            </a:r>
          </a:p>
          <a:p>
            <a:endParaRPr lang="en-US" sz="200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B7A981CE-11DA-4E4D-9683-096943C66752}"/>
              </a:ext>
            </a:extLst>
          </p:cNvPr>
          <p:cNvGrpSpPr/>
          <p:nvPr/>
        </p:nvGrpSpPr>
        <p:grpSpPr>
          <a:xfrm>
            <a:off x="1838227" y="2260377"/>
            <a:ext cx="904972" cy="1253613"/>
            <a:chOff x="1828800" y="2133600"/>
            <a:chExt cx="914400" cy="1295400"/>
          </a:xfrm>
        </p:grpSpPr>
        <p:cxnSp>
          <p:nvCxnSpPr>
            <p:cNvPr id="6" name="Straight Arrow Connector 5">
              <a:extLst>
                <a:ext uri="{FF2B5EF4-FFF2-40B4-BE49-F238E27FC236}">
                  <a16:creationId xmlns:a16="http://schemas.microsoft.com/office/drawing/2014/main" id="{634D5A29-E218-4A9F-A8F3-4B54E0896892}"/>
                </a:ext>
              </a:extLst>
            </p:cNvPr>
            <p:cNvCxnSpPr>
              <a:cxnSpLocks/>
            </p:cNvCxnSpPr>
            <p:nvPr/>
          </p:nvCxnSpPr>
          <p:spPr>
            <a:xfrm>
              <a:off x="1828800" y="2162175"/>
              <a:ext cx="9144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907F56-F488-404B-91DC-777165BF1471}"/>
                </a:ext>
              </a:extLst>
            </p:cNvPr>
            <p:cNvCxnSpPr>
              <a:cxnSpLocks/>
            </p:cNvCxnSpPr>
            <p:nvPr/>
          </p:nvCxnSpPr>
          <p:spPr>
            <a:xfrm>
              <a:off x="1828800" y="3422377"/>
              <a:ext cx="895347" cy="66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56EF35-3BE8-4676-B8F3-EE001F53AD90}"/>
                </a:ext>
              </a:extLst>
            </p:cNvPr>
            <p:cNvCxnSpPr>
              <a:cxnSpLocks/>
            </p:cNvCxnSpPr>
            <p:nvPr/>
          </p:nvCxnSpPr>
          <p:spPr>
            <a:xfrm>
              <a:off x="1828800" y="2133600"/>
              <a:ext cx="0" cy="129540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0728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FINANCIAL DETAILS</a:t>
            </a:r>
          </a:p>
        </p:txBody>
      </p:sp>
      <p:sp>
        <p:nvSpPr>
          <p:cNvPr id="4" name="Footer Placeholder 3"/>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7" name="Content Placeholder 6"/>
          <p:cNvGraphicFramePr>
            <a:graphicFrameLocks noGrp="1"/>
          </p:cNvGraphicFramePr>
          <p:nvPr>
            <p:ph idx="1"/>
          </p:nvPr>
        </p:nvGraphicFramePr>
        <p:xfrm>
          <a:off x="3048000" y="1122285"/>
          <a:ext cx="6858001" cy="3615225"/>
        </p:xfrm>
        <a:graphic>
          <a:graphicData uri="http://schemas.openxmlformats.org/drawingml/2006/table">
            <a:tbl>
              <a:tblPr firstRow="1" firstCol="1" bandRow="1"/>
              <a:tblGrid>
                <a:gridCol w="1078511">
                  <a:extLst>
                    <a:ext uri="{9D8B030D-6E8A-4147-A177-3AD203B41FA5}">
                      <a16:colId xmlns:a16="http://schemas.microsoft.com/office/drawing/2014/main" val="1855331941"/>
                    </a:ext>
                  </a:extLst>
                </a:gridCol>
                <a:gridCol w="3798289">
                  <a:extLst>
                    <a:ext uri="{9D8B030D-6E8A-4147-A177-3AD203B41FA5}">
                      <a16:colId xmlns:a16="http://schemas.microsoft.com/office/drawing/2014/main" val="2285933721"/>
                    </a:ext>
                  </a:extLst>
                </a:gridCol>
                <a:gridCol w="1981201">
                  <a:extLst>
                    <a:ext uri="{9D8B030D-6E8A-4147-A177-3AD203B41FA5}">
                      <a16:colId xmlns:a16="http://schemas.microsoft.com/office/drawing/2014/main" val="2848382003"/>
                    </a:ext>
                  </a:extLst>
                </a:gridCol>
              </a:tblGrid>
              <a:tr h="791437">
                <a:tc>
                  <a:txBody>
                    <a:bodyPr/>
                    <a:lstStyle/>
                    <a:p>
                      <a:pPr algn="ctr">
                        <a:lnSpc>
                          <a:spcPct val="150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Sl. No.</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0400" indent="-229235" algn="ctr">
                        <a:lnSpc>
                          <a:spcPct val="150000"/>
                        </a:lnSpc>
                        <a:spcAft>
                          <a:spcPts val="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Components</a:t>
                      </a:r>
                      <a:endParaRPr lang="en-IN"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Financial Targets (Lakhs)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0298799"/>
                  </a:ext>
                </a:extLst>
              </a:tr>
              <a:tr h="521568">
                <a:tc>
                  <a:txBody>
                    <a:bodyPr/>
                    <a:lstStyle/>
                    <a:p>
                      <a:pPr marL="660400" indent="-229235" algn="just">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Field Survey, Data Collection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2.7</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15010"/>
                  </a:ext>
                </a:extLst>
              </a:tr>
              <a:tr h="711348">
                <a:tc>
                  <a:txBody>
                    <a:bodyPr/>
                    <a:lstStyle/>
                    <a:p>
                      <a:pPr marL="660400" indent="-229235" algn="l">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Analysis and  Report Preparation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1037398"/>
                  </a:ext>
                </a:extLst>
              </a:tr>
              <a:tr h="711348">
                <a:tc>
                  <a:txBody>
                    <a:bodyPr/>
                    <a:lstStyle/>
                    <a:p>
                      <a:pPr marL="660400" indent="-229235" algn="l">
                        <a:lnSpc>
                          <a:spcPct val="150000"/>
                        </a:lnSpc>
                        <a:spcAft>
                          <a:spcPts val="0"/>
                        </a:spcAft>
                      </a:pPr>
                      <a:r>
                        <a:rPr lang="en-US" sz="24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Miscellaneous and consumables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0.8</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8009477"/>
                  </a:ext>
                </a:extLst>
              </a:tr>
              <a:tr h="333014">
                <a:tc gridSpan="2">
                  <a:txBody>
                    <a:bodyPr/>
                    <a:lstStyle/>
                    <a:p>
                      <a:pPr marL="660400" indent="-229235" algn="ctr">
                        <a:lnSpc>
                          <a:spcPct val="150000"/>
                        </a:lnSpc>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Total</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gn="ctr">
                        <a:lnSpc>
                          <a:spcPct val="107000"/>
                        </a:lnSpc>
                        <a:spcAft>
                          <a:spcPts val="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0174506"/>
                  </a:ext>
                </a:extLst>
              </a:tr>
            </a:tbl>
          </a:graphicData>
        </a:graphic>
      </p:graphicFrame>
      <p:sp>
        <p:nvSpPr>
          <p:cNvPr id="3" name="TextBox 2">
            <a:extLst>
              <a:ext uri="{FF2B5EF4-FFF2-40B4-BE49-F238E27FC236}">
                <a16:creationId xmlns:a16="http://schemas.microsoft.com/office/drawing/2014/main" id="{B6DFEEF6-AB29-435D-B86F-55C1AD1F3624}"/>
              </a:ext>
            </a:extLst>
          </p:cNvPr>
          <p:cNvSpPr txBox="1"/>
          <p:nvPr/>
        </p:nvSpPr>
        <p:spPr>
          <a:xfrm>
            <a:off x="3124200" y="5016704"/>
            <a:ext cx="67056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10 % of fund has been utilized for data collection</a:t>
            </a:r>
          </a:p>
        </p:txBody>
      </p:sp>
    </p:spTree>
    <p:extLst>
      <p:ext uri="{BB962C8B-B14F-4D97-AF65-F5344CB8AC3E}">
        <p14:creationId xmlns:p14="http://schemas.microsoft.com/office/powerpoint/2010/main" val="304859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0" y="0"/>
            <a:ext cx="12192000" cy="1228725"/>
          </a:xfrm>
        </p:spPr>
        <p:txBody>
          <a:bodyPr>
            <a:normAutofit/>
          </a:bodyPr>
          <a:lstStyle/>
          <a:p>
            <a:pPr>
              <a:lnSpc>
                <a:spcPct val="150000"/>
              </a:lnSpc>
              <a:spcBef>
                <a:spcPts val="600"/>
              </a:spcBef>
            </a:pPr>
            <a:r>
              <a:rPr lang="en-US" sz="4000" dirty="0"/>
              <a:t> NEED FOR THE STUDY</a:t>
            </a:r>
          </a:p>
        </p:txBody>
      </p:sp>
      <p:sp>
        <p:nvSpPr>
          <p:cNvPr id="2" name="Content Placeholder 1"/>
          <p:cNvSpPr>
            <a:spLocks noGrp="1"/>
          </p:cNvSpPr>
          <p:nvPr>
            <p:ph idx="1"/>
          </p:nvPr>
        </p:nvSpPr>
        <p:spPr>
          <a:xfrm>
            <a:off x="838200" y="1371601"/>
            <a:ext cx="10515600" cy="4805362"/>
          </a:xfrm>
        </p:spPr>
        <p:txBody>
          <a:bodyPr>
            <a:normAutofit lnSpcReduction="10000"/>
          </a:bodyPr>
          <a:lstStyle/>
          <a:p>
            <a:pPr>
              <a:buFont typeface="Wingdings" panose="05000000000000000000" pitchFamily="2" charset="2"/>
              <a:buChar char="Ø"/>
            </a:pPr>
            <a:r>
              <a:rPr lang="en-US" sz="2200" dirty="0"/>
              <a:t>Several researchers highlighted on the bottlenecks of coastal shipping development inside the country</a:t>
            </a:r>
          </a:p>
          <a:p>
            <a:pPr>
              <a:buFont typeface="Wingdings" panose="05000000000000000000" pitchFamily="2" charset="2"/>
              <a:buChar char="Ø"/>
            </a:pPr>
            <a:r>
              <a:rPr lang="en-US" sz="2200" dirty="0"/>
              <a:t>One of the main reasons behind these bottlenecks may be the lack of demand prediction and proper economic analysis between different shipping modes which can enable in policy making and promote capital investment in coastal shipping </a:t>
            </a:r>
          </a:p>
          <a:p>
            <a:pPr>
              <a:buFont typeface="Wingdings" panose="05000000000000000000" pitchFamily="2" charset="2"/>
              <a:buChar char="Ø"/>
            </a:pPr>
            <a:r>
              <a:rPr lang="en-US" sz="2200" dirty="0"/>
              <a:t>Even though Kerala has a coastal line of 590kms and waterway length of 1,687kms, scientific studies on coastal shipping and the possibility of integrating Inland Water Transport and coastal shipping is not reported much.</a:t>
            </a:r>
          </a:p>
          <a:p>
            <a:pPr>
              <a:buFont typeface="Wingdings" panose="05000000000000000000" pitchFamily="2" charset="2"/>
              <a:buChar char="Ø"/>
            </a:pPr>
            <a:r>
              <a:rPr lang="en-US" sz="2200" dirty="0"/>
              <a:t>Kerala has all the geographical advantages for utilizing the waterway network especially for the feasible movement of freight traffic.</a:t>
            </a:r>
          </a:p>
          <a:p>
            <a:pPr>
              <a:buFont typeface="Wingdings" panose="05000000000000000000" pitchFamily="2" charset="2"/>
              <a:buChar char="Ø"/>
            </a:pPr>
            <a:r>
              <a:rPr lang="en-US" sz="2200" dirty="0"/>
              <a:t>Shift of cargo movement from land to water is a need of the hour considering the increasing traffic congestion and crashes on the roads.</a:t>
            </a:r>
          </a:p>
          <a:p>
            <a:pPr>
              <a:buFont typeface="Wingdings" panose="05000000000000000000" pitchFamily="2" charset="2"/>
              <a:buChar char="Ø"/>
            </a:pPr>
            <a:r>
              <a:rPr lang="en-US" sz="2200" dirty="0"/>
              <a:t>West Coast Canal flows parallel to the Arabian Sea with openings to the sea at several places, which makes the integration of coastal shipping and IWT viable.</a:t>
            </a:r>
          </a:p>
          <a:p>
            <a:pPr>
              <a:buFont typeface="Wingdings" panose="05000000000000000000" pitchFamily="2" charset="2"/>
              <a:buChar char="Ø"/>
            </a:pPr>
            <a:endParaRPr lang="en-US" sz="2200" dirty="0"/>
          </a:p>
          <a:p>
            <a:pPr>
              <a:buFont typeface="Wingdings" panose="05000000000000000000" pitchFamily="2" charset="2"/>
              <a:buChar char="Ø"/>
            </a:pPr>
            <a:endParaRPr lang="en-IN" sz="2200" dirty="0"/>
          </a:p>
        </p:txBody>
      </p:sp>
      <p:sp>
        <p:nvSpPr>
          <p:cNvPr id="13" name="Footer Placeholder 12"/>
          <p:cNvSpPr>
            <a:spLocks noGrp="1"/>
          </p:cNvSpPr>
          <p:nvPr>
            <p:ph type="ftr" sz="quarter" idx="11"/>
          </p:nvPr>
        </p:nvSpPr>
        <p:spPr/>
        <p:txBody>
          <a:bodyPr/>
          <a:lstStyle/>
          <a:p>
            <a:r>
              <a:rPr lang="en-US"/>
              <a:t>National Transportation Planning and Research Centre </a:t>
            </a:r>
          </a:p>
        </p:txBody>
      </p:sp>
    </p:spTree>
    <p:extLst>
      <p:ext uri="{BB962C8B-B14F-4D97-AF65-F5344CB8AC3E}">
        <p14:creationId xmlns:p14="http://schemas.microsoft.com/office/powerpoint/2010/main" val="191942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508" y="-276521"/>
            <a:ext cx="10515600" cy="1325563"/>
          </a:xfrm>
        </p:spPr>
        <p:txBody>
          <a:bodyPr/>
          <a:lstStyle/>
          <a:p>
            <a:r>
              <a:rPr lang="en-IN" dirty="0"/>
              <a:t>TASK AND TIME SCHEDULE</a:t>
            </a:r>
          </a:p>
        </p:txBody>
      </p:sp>
      <p:sp>
        <p:nvSpPr>
          <p:cNvPr id="4" name="Footer Placeholder 3"/>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30326931"/>
              </p:ext>
            </p:extLst>
          </p:nvPr>
        </p:nvGraphicFramePr>
        <p:xfrm>
          <a:off x="1447799" y="1429910"/>
          <a:ext cx="9906000" cy="4127580"/>
        </p:xfrm>
        <a:graphic>
          <a:graphicData uri="http://schemas.openxmlformats.org/drawingml/2006/table">
            <a:tbl>
              <a:tblPr firstRow="1" firstCol="1" bandRow="1"/>
              <a:tblGrid>
                <a:gridCol w="3828146">
                  <a:extLst>
                    <a:ext uri="{9D8B030D-6E8A-4147-A177-3AD203B41FA5}">
                      <a16:colId xmlns:a16="http://schemas.microsoft.com/office/drawing/2014/main" val="1361706450"/>
                    </a:ext>
                  </a:extLst>
                </a:gridCol>
                <a:gridCol w="1453502">
                  <a:extLst>
                    <a:ext uri="{9D8B030D-6E8A-4147-A177-3AD203B41FA5}">
                      <a16:colId xmlns:a16="http://schemas.microsoft.com/office/drawing/2014/main" val="3222967988"/>
                    </a:ext>
                  </a:extLst>
                </a:gridCol>
                <a:gridCol w="1322353">
                  <a:extLst>
                    <a:ext uri="{9D8B030D-6E8A-4147-A177-3AD203B41FA5}">
                      <a16:colId xmlns:a16="http://schemas.microsoft.com/office/drawing/2014/main" val="261411874"/>
                    </a:ext>
                  </a:extLst>
                </a:gridCol>
                <a:gridCol w="1056951">
                  <a:extLst>
                    <a:ext uri="{9D8B030D-6E8A-4147-A177-3AD203B41FA5}">
                      <a16:colId xmlns:a16="http://schemas.microsoft.com/office/drawing/2014/main" val="3256931188"/>
                    </a:ext>
                  </a:extLst>
                </a:gridCol>
                <a:gridCol w="1025849">
                  <a:extLst>
                    <a:ext uri="{9D8B030D-6E8A-4147-A177-3AD203B41FA5}">
                      <a16:colId xmlns:a16="http://schemas.microsoft.com/office/drawing/2014/main" val="1708936534"/>
                    </a:ext>
                  </a:extLst>
                </a:gridCol>
                <a:gridCol w="1219199">
                  <a:extLst>
                    <a:ext uri="{9D8B030D-6E8A-4147-A177-3AD203B41FA5}">
                      <a16:colId xmlns:a16="http://schemas.microsoft.com/office/drawing/2014/main" val="996870551"/>
                    </a:ext>
                  </a:extLst>
                </a:gridCol>
              </a:tblGrid>
              <a:tr h="368218">
                <a:tc rowSpan="3">
                  <a:txBody>
                    <a:bodyPr/>
                    <a:lstStyle/>
                    <a:p>
                      <a:pPr algn="just">
                        <a:lnSpc>
                          <a:spcPct val="107000"/>
                        </a:lnSpc>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Task</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TIME SCHEDULE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54713321"/>
                  </a:ext>
                </a:extLst>
              </a:tr>
              <a:tr h="368218">
                <a:tc vMerge="1">
                  <a:txBody>
                    <a:bodyPr/>
                    <a:lstStyle/>
                    <a:p>
                      <a:endParaRPr lang="en-IN"/>
                    </a:p>
                  </a:txBody>
                  <a:tcPr/>
                </a:tc>
                <a:tc>
                  <a:txBody>
                    <a:bodyPr/>
                    <a:lstStyle/>
                    <a:p>
                      <a:pPr algn="ctr">
                        <a:lnSpc>
                          <a:spcPct val="107000"/>
                        </a:lnSpc>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2022-2023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07000"/>
                        </a:lnSpc>
                        <a:spcAft>
                          <a:spcPts val="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2023-2024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0390870"/>
                  </a:ext>
                </a:extLst>
              </a:tr>
              <a:tr h="589537">
                <a:tc vMerge="1">
                  <a:txBody>
                    <a:bodyPr/>
                    <a:lstStyle/>
                    <a:p>
                      <a:endParaRPr lang="en-IN"/>
                    </a:p>
                  </a:txBody>
                  <a:tcPr/>
                </a:tc>
                <a:tc>
                  <a:txBody>
                    <a:bodyPr/>
                    <a:lstStyle/>
                    <a:p>
                      <a:pPr algn="ctr">
                        <a:lnSpc>
                          <a:spcPct val="107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Jan-March</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April -June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July-Sept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Oct-Dec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Jan- March</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2864483"/>
                  </a:ext>
                </a:extLst>
              </a:tr>
              <a:tr h="368218">
                <a:tc>
                  <a:txBody>
                    <a:bodyPr/>
                    <a:lstStyle/>
                    <a:p>
                      <a:pPr algn="just">
                        <a:lnSpc>
                          <a:spcPct val="107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Literature Review</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a:lnSpc>
                          <a:spcPct val="107000"/>
                        </a:lnSpc>
                      </a:pPr>
                      <a:endParaRPr lang="en-IN" sz="1100" dirty="0">
                        <a:solidFill>
                          <a:srgbClr val="FFFF00"/>
                        </a:solidFill>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5528389"/>
                  </a:ext>
                </a:extLst>
              </a:tr>
              <a:tr h="368218">
                <a:tc>
                  <a:txBody>
                    <a:bodyPr/>
                    <a:lstStyle/>
                    <a:p>
                      <a:pPr algn="just">
                        <a:lnSpc>
                          <a:spcPct val="107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Data Collection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07000"/>
                        </a:lnSpc>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796426"/>
                  </a:ext>
                </a:extLst>
              </a:tr>
              <a:tr h="368218">
                <a:tc>
                  <a:txBody>
                    <a:bodyPr/>
                    <a:lstStyle/>
                    <a:p>
                      <a:pPr algn="just">
                        <a:lnSpc>
                          <a:spcPct val="107000"/>
                        </a:lnSpc>
                        <a:spcAft>
                          <a:spcPts val="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Demand Prediction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250589017"/>
                  </a:ext>
                </a:extLst>
              </a:tr>
              <a:tr h="960517">
                <a:tc>
                  <a:txBody>
                    <a:bodyPr/>
                    <a:lstStyle/>
                    <a:p>
                      <a:pPr algn="just">
                        <a:lnSpc>
                          <a:spcPct val="107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Route identification and analysis for integration of IWT and cargo shipping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262130321"/>
                  </a:ext>
                </a:extLst>
              </a:tr>
              <a:tr h="368218">
                <a:tc>
                  <a:txBody>
                    <a:bodyPr/>
                    <a:lstStyle/>
                    <a:p>
                      <a:pPr algn="just">
                        <a:lnSpc>
                          <a:spcPct val="107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Report preparation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07000"/>
                        </a:lnSpc>
                        <a:spcAft>
                          <a:spcPts val="0"/>
                        </a:spcAft>
                      </a:pPr>
                      <a:r>
                        <a:rPr lang="en-US" sz="12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62068464"/>
                  </a:ext>
                </a:extLst>
              </a:tr>
              <a:tr h="368218">
                <a:tc>
                  <a:txBody>
                    <a:bodyPr/>
                    <a:lstStyle/>
                    <a:p>
                      <a:pPr algn="just">
                        <a:lnSpc>
                          <a:spcPct val="107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Publications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pPr>
                      <a:endParaRPr lang="en-IN" sz="110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120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7000"/>
                        </a:lnSpc>
                      </a:pPr>
                      <a:endParaRPr lang="en-IN" sz="11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93455999"/>
                  </a:ext>
                </a:extLst>
              </a:tr>
            </a:tbl>
          </a:graphicData>
        </a:graphic>
      </p:graphicFrame>
    </p:spTree>
    <p:extLst>
      <p:ext uri="{BB962C8B-B14F-4D97-AF65-F5344CB8AC3E}">
        <p14:creationId xmlns:p14="http://schemas.microsoft.com/office/powerpoint/2010/main" val="1168066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1304925" y="12702"/>
            <a:ext cx="9582150" cy="1228725"/>
          </a:xfrm>
        </p:spPr>
        <p:txBody>
          <a:bodyPr>
            <a:normAutofit/>
          </a:bodyPr>
          <a:lstStyle/>
          <a:p>
            <a:pPr>
              <a:lnSpc>
                <a:spcPct val="150000"/>
              </a:lnSpc>
            </a:pPr>
            <a:r>
              <a:rPr lang="en-US" sz="4000"/>
              <a:t>REFERENCES</a:t>
            </a:r>
            <a:endParaRPr lang="en-US" sz="4000" dirty="0"/>
          </a:p>
        </p:txBody>
      </p:sp>
      <p:sp>
        <p:nvSpPr>
          <p:cNvPr id="10" name="Footer Placeholder 9"/>
          <p:cNvSpPr>
            <a:spLocks noGrp="1"/>
          </p:cNvSpPr>
          <p:nvPr>
            <p:ph type="ftr" sz="quarter" idx="11"/>
          </p:nvPr>
        </p:nvSpPr>
        <p:spPr/>
        <p:txBody>
          <a:bodyPr/>
          <a:lstStyle/>
          <a:p>
            <a:r>
              <a:rPr lang="en-US"/>
              <a:t>National Transportation Planning and Research Centre </a:t>
            </a:r>
          </a:p>
        </p:txBody>
      </p:sp>
      <p:sp>
        <p:nvSpPr>
          <p:cNvPr id="5" name="Content Placeholder 1">
            <a:extLst>
              <a:ext uri="{FF2B5EF4-FFF2-40B4-BE49-F238E27FC236}">
                <a16:creationId xmlns:a16="http://schemas.microsoft.com/office/drawing/2014/main" id="{5D97E2F3-337A-7927-9D57-4201CC26214A}"/>
              </a:ext>
            </a:extLst>
          </p:cNvPr>
          <p:cNvSpPr txBox="1">
            <a:spLocks/>
          </p:cNvSpPr>
          <p:nvPr/>
        </p:nvSpPr>
        <p:spPr>
          <a:xfrm>
            <a:off x="381000" y="605728"/>
            <a:ext cx="10896600" cy="5329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p>
          <a:p>
            <a:endParaRPr lang="en-IN" sz="1900" dirty="0"/>
          </a:p>
          <a:p>
            <a:pPr algn="just"/>
            <a:r>
              <a:rPr lang="en-US" sz="1800" b="0" i="0" dirty="0" err="1">
                <a:solidFill>
                  <a:srgbClr val="222222"/>
                </a:solidFill>
                <a:effectLst/>
                <a:latin typeface="Arial" panose="020B0604020202020204" pitchFamily="34" charset="0"/>
              </a:rPr>
              <a:t>Seabrooke</a:t>
            </a:r>
            <a:r>
              <a:rPr lang="en-US" sz="1800" b="0" i="0" dirty="0">
                <a:solidFill>
                  <a:srgbClr val="222222"/>
                </a:solidFill>
                <a:effectLst/>
                <a:latin typeface="Arial" panose="020B0604020202020204" pitchFamily="34" charset="0"/>
              </a:rPr>
              <a:t>, W., Hui, E. C., Lam, W. H., &amp; Wong, G. K. (2003). Forecasting cargo growth and regional role of the port of Hong Kong. </a:t>
            </a:r>
            <a:r>
              <a:rPr lang="en-US" sz="1800" b="0" i="1" dirty="0">
                <a:solidFill>
                  <a:srgbClr val="222222"/>
                </a:solidFill>
                <a:effectLst/>
                <a:latin typeface="Arial" panose="020B0604020202020204" pitchFamily="34" charset="0"/>
              </a:rPr>
              <a:t>Cities</a:t>
            </a:r>
            <a:r>
              <a:rPr lang="en-US" sz="1800" b="0" i="0" dirty="0">
                <a:solidFill>
                  <a:srgbClr val="222222"/>
                </a:solidFill>
                <a:effectLst/>
                <a:latin typeface="Arial" panose="020B0604020202020204" pitchFamily="34" charset="0"/>
              </a:rPr>
              <a:t>, </a:t>
            </a:r>
            <a:r>
              <a:rPr lang="en-US" sz="1800" b="0" i="1" dirty="0">
                <a:solidFill>
                  <a:srgbClr val="222222"/>
                </a:solidFill>
                <a:effectLst/>
                <a:latin typeface="Arial" panose="020B0604020202020204" pitchFamily="34" charset="0"/>
              </a:rPr>
              <a:t>20</a:t>
            </a:r>
            <a:r>
              <a:rPr lang="en-US" sz="1800" b="0" i="0" dirty="0">
                <a:solidFill>
                  <a:srgbClr val="222222"/>
                </a:solidFill>
                <a:effectLst/>
                <a:latin typeface="Arial" panose="020B0604020202020204" pitchFamily="34" charset="0"/>
              </a:rPr>
              <a:t>(1), 51-64.</a:t>
            </a:r>
          </a:p>
          <a:p>
            <a:pPr algn="just"/>
            <a:r>
              <a:rPr lang="en-US" sz="1800" b="0" i="0" dirty="0" err="1">
                <a:solidFill>
                  <a:srgbClr val="222222"/>
                </a:solidFill>
                <a:effectLst/>
                <a:latin typeface="Arial" panose="020B0604020202020204" pitchFamily="34" charset="0"/>
              </a:rPr>
              <a:t>Tongzon</a:t>
            </a:r>
            <a:r>
              <a:rPr lang="en-US" sz="1800" b="0" i="0" dirty="0">
                <a:solidFill>
                  <a:srgbClr val="222222"/>
                </a:solidFill>
                <a:effectLst/>
                <a:latin typeface="Arial" panose="020B0604020202020204" pitchFamily="34" charset="0"/>
              </a:rPr>
              <a:t>, J. L. (2009). Port choice and freight forwarders. </a:t>
            </a:r>
            <a:r>
              <a:rPr lang="en-US" sz="1800" b="0" i="1" dirty="0">
                <a:solidFill>
                  <a:srgbClr val="222222"/>
                </a:solidFill>
                <a:effectLst/>
                <a:latin typeface="Arial" panose="020B0604020202020204" pitchFamily="34" charset="0"/>
              </a:rPr>
              <a:t>Transportation Research Part E: Logistics and Transportation Review</a:t>
            </a:r>
            <a:r>
              <a:rPr lang="en-US" sz="1800" b="0" i="0" dirty="0">
                <a:solidFill>
                  <a:srgbClr val="222222"/>
                </a:solidFill>
                <a:effectLst/>
                <a:latin typeface="Arial" panose="020B0604020202020204" pitchFamily="34" charset="0"/>
              </a:rPr>
              <a:t>, </a:t>
            </a:r>
            <a:r>
              <a:rPr lang="en-US" sz="1800" b="0" i="1" dirty="0">
                <a:solidFill>
                  <a:srgbClr val="222222"/>
                </a:solidFill>
                <a:effectLst/>
                <a:latin typeface="Arial" panose="020B0604020202020204" pitchFamily="34" charset="0"/>
              </a:rPr>
              <a:t>45</a:t>
            </a:r>
            <a:r>
              <a:rPr lang="en-US" sz="1800" b="0" i="0" dirty="0">
                <a:solidFill>
                  <a:srgbClr val="222222"/>
                </a:solidFill>
                <a:effectLst/>
                <a:latin typeface="Arial" panose="020B0604020202020204" pitchFamily="34" charset="0"/>
              </a:rPr>
              <a:t>(1), 186-195</a:t>
            </a:r>
            <a:r>
              <a:rPr lang="en-US" sz="1200" b="0" i="0" dirty="0">
                <a:solidFill>
                  <a:srgbClr val="222222"/>
                </a:solidFill>
                <a:effectLst/>
                <a:latin typeface="Arial" panose="020B0604020202020204" pitchFamily="34" charset="0"/>
              </a:rPr>
              <a:t>.</a:t>
            </a:r>
            <a:endParaRPr lang="en-US" sz="1800" b="0" i="0" dirty="0">
              <a:solidFill>
                <a:srgbClr val="222222"/>
              </a:solidFill>
              <a:effectLst/>
              <a:latin typeface="Arial" panose="020B0604020202020204" pitchFamily="34" charset="0"/>
            </a:endParaRPr>
          </a:p>
          <a:p>
            <a:pPr algn="just"/>
            <a:r>
              <a:rPr lang="en-US" sz="1900" b="0" i="0" dirty="0">
                <a:solidFill>
                  <a:srgbClr val="222222"/>
                </a:solidFill>
                <a:effectLst/>
                <a:latin typeface="Arial" panose="020B0604020202020204" pitchFamily="34" charset="0"/>
              </a:rPr>
              <a:t>Liu, L., &amp; Park, G. K. (2011). Empirical analysis of influence factors to container throughput in Korea and China ports. </a:t>
            </a:r>
            <a:r>
              <a:rPr lang="en-US" sz="1900" b="0" i="1" dirty="0">
                <a:solidFill>
                  <a:srgbClr val="222222"/>
                </a:solidFill>
                <a:effectLst/>
                <a:latin typeface="Arial" panose="020B0604020202020204" pitchFamily="34" charset="0"/>
              </a:rPr>
              <a:t>The Asian Journal of Shipping and Logistics</a:t>
            </a:r>
            <a:r>
              <a:rPr lang="en-US" sz="1900" b="0" i="0" dirty="0">
                <a:solidFill>
                  <a:srgbClr val="222222"/>
                </a:solidFill>
                <a:effectLst/>
                <a:latin typeface="Arial" panose="020B0604020202020204" pitchFamily="34" charset="0"/>
              </a:rPr>
              <a:t>, </a:t>
            </a:r>
            <a:r>
              <a:rPr lang="en-US" sz="1900" b="0" i="1" dirty="0">
                <a:solidFill>
                  <a:srgbClr val="222222"/>
                </a:solidFill>
                <a:effectLst/>
                <a:latin typeface="Arial" panose="020B0604020202020204" pitchFamily="34" charset="0"/>
              </a:rPr>
              <a:t>27</a:t>
            </a:r>
            <a:r>
              <a:rPr lang="en-US" sz="1900" b="0" i="0" dirty="0">
                <a:solidFill>
                  <a:srgbClr val="222222"/>
                </a:solidFill>
                <a:effectLst/>
                <a:latin typeface="Arial" panose="020B0604020202020204" pitchFamily="34" charset="0"/>
              </a:rPr>
              <a:t>(2), 279-303.</a:t>
            </a:r>
            <a:r>
              <a:rPr lang="en-US" sz="1900" dirty="0">
                <a:solidFill>
                  <a:srgbClr val="222222"/>
                </a:solidFill>
                <a:ea typeface="Times New Roman" panose="02020603050405020304" pitchFamily="18" charset="0"/>
              </a:rPr>
              <a:t>.</a:t>
            </a:r>
          </a:p>
          <a:p>
            <a:pPr algn="just"/>
            <a:r>
              <a:rPr lang="en-US" sz="1900" dirty="0">
                <a:ea typeface="Times New Roman" panose="02020603050405020304" pitchFamily="18" charset="0"/>
              </a:rPr>
              <a:t>Rajamanickam, G. D., &amp; </a:t>
            </a:r>
            <a:r>
              <a:rPr lang="en-US" sz="1900" dirty="0" err="1">
                <a:ea typeface="Times New Roman" panose="02020603050405020304" pitchFamily="18" charset="0"/>
              </a:rPr>
              <a:t>Ramadurai</a:t>
            </a:r>
            <a:r>
              <a:rPr lang="en-US" sz="1900" dirty="0">
                <a:ea typeface="Times New Roman" panose="02020603050405020304" pitchFamily="18" charset="0"/>
              </a:rPr>
              <a:t>, G. (2015) Simulation of truck congestion in Chennai port. In </a:t>
            </a:r>
            <a:r>
              <a:rPr lang="en-US" sz="1900" i="1" dirty="0">
                <a:ea typeface="Times New Roman" panose="02020603050405020304" pitchFamily="18" charset="0"/>
              </a:rPr>
              <a:t>2015 Winter Simulation Conference (WSC)</a:t>
            </a:r>
            <a:r>
              <a:rPr lang="en-US" sz="1900" dirty="0">
                <a:ea typeface="Times New Roman" panose="02020603050405020304" pitchFamily="18" charset="0"/>
              </a:rPr>
              <a:t> (pp. 1904-1915). IEEE.</a:t>
            </a:r>
            <a:endParaRPr lang="en-US" sz="1900" dirty="0">
              <a:ea typeface="Arial" panose="020B0604020202020204" pitchFamily="34" charset="0"/>
            </a:endParaRPr>
          </a:p>
          <a:p>
            <a:pPr algn="just"/>
            <a:r>
              <a:rPr lang="en-US" sz="1900" dirty="0">
                <a:ea typeface="Arial" panose="020B0604020202020204" pitchFamily="34" charset="0"/>
              </a:rPr>
              <a:t>Patil, G. R., &amp; Sahu, P. K. (2016) Estimation of freight demand at Mumbai Port using regression and time series models. </a:t>
            </a:r>
            <a:r>
              <a:rPr lang="en-US" sz="1900" i="1" dirty="0">
                <a:ea typeface="Arial" panose="020B0604020202020204" pitchFamily="34" charset="0"/>
              </a:rPr>
              <a:t>KSCE Journal of Civil Engineering</a:t>
            </a:r>
            <a:r>
              <a:rPr lang="en-US" sz="1900" dirty="0">
                <a:ea typeface="Arial" panose="020B0604020202020204" pitchFamily="34" charset="0"/>
              </a:rPr>
              <a:t>, </a:t>
            </a:r>
            <a:r>
              <a:rPr lang="en-US" sz="1900" i="1" dirty="0">
                <a:ea typeface="Arial" panose="020B0604020202020204" pitchFamily="34" charset="0"/>
              </a:rPr>
              <a:t>20</a:t>
            </a:r>
            <a:r>
              <a:rPr lang="en-US" sz="1900" dirty="0">
                <a:ea typeface="Arial" panose="020B0604020202020204" pitchFamily="34" charset="0"/>
              </a:rPr>
              <a:t>(5), 2022-2032</a:t>
            </a:r>
          </a:p>
          <a:p>
            <a:pPr algn="just"/>
            <a:r>
              <a:rPr lang="en-US" sz="1900" b="0" i="0" dirty="0" err="1">
                <a:solidFill>
                  <a:srgbClr val="222222"/>
                </a:solidFill>
                <a:effectLst/>
                <a:latin typeface="Arial" panose="020B0604020202020204" pitchFamily="34" charset="0"/>
              </a:rPr>
              <a:t>Gosasang</a:t>
            </a:r>
            <a:r>
              <a:rPr lang="en-US" sz="1900" b="0" i="0" dirty="0">
                <a:solidFill>
                  <a:srgbClr val="222222"/>
                </a:solidFill>
                <a:effectLst/>
                <a:latin typeface="Arial" panose="020B0604020202020204" pitchFamily="34" charset="0"/>
              </a:rPr>
              <a:t>, V., </a:t>
            </a:r>
            <a:r>
              <a:rPr lang="en-US" sz="1900" b="0" i="0" dirty="0" err="1">
                <a:solidFill>
                  <a:srgbClr val="222222"/>
                </a:solidFill>
                <a:effectLst/>
                <a:latin typeface="Arial" panose="020B0604020202020204" pitchFamily="34" charset="0"/>
              </a:rPr>
              <a:t>Chandraprakaikul</a:t>
            </a:r>
            <a:r>
              <a:rPr lang="en-US" sz="1900" b="0" i="0" dirty="0">
                <a:solidFill>
                  <a:srgbClr val="222222"/>
                </a:solidFill>
                <a:effectLst/>
                <a:latin typeface="Arial" panose="020B0604020202020204" pitchFamily="34" charset="0"/>
              </a:rPr>
              <a:t>, W., &amp; </a:t>
            </a:r>
            <a:r>
              <a:rPr lang="en-US" sz="1900" b="0" i="0" dirty="0" err="1">
                <a:solidFill>
                  <a:srgbClr val="222222"/>
                </a:solidFill>
                <a:effectLst/>
                <a:latin typeface="Arial" panose="020B0604020202020204" pitchFamily="34" charset="0"/>
              </a:rPr>
              <a:t>Kiattisin</a:t>
            </a:r>
            <a:r>
              <a:rPr lang="en-US" sz="1900" b="0" i="0" dirty="0">
                <a:solidFill>
                  <a:srgbClr val="222222"/>
                </a:solidFill>
                <a:effectLst/>
                <a:latin typeface="Arial" panose="020B0604020202020204" pitchFamily="34" charset="0"/>
              </a:rPr>
              <a:t>, S. (2011)  A comparison of traditional and neural networks forecasting techniques for container throughput at Bangkok port. </a:t>
            </a:r>
            <a:r>
              <a:rPr lang="en-US" sz="1900" b="0" i="1" dirty="0">
                <a:solidFill>
                  <a:srgbClr val="222222"/>
                </a:solidFill>
                <a:effectLst/>
                <a:latin typeface="Arial" panose="020B0604020202020204" pitchFamily="34" charset="0"/>
              </a:rPr>
              <a:t>The Asian Journal of Shipping and Logistics</a:t>
            </a:r>
            <a:r>
              <a:rPr lang="en-US" sz="1900" b="0" i="0" dirty="0">
                <a:solidFill>
                  <a:srgbClr val="222222"/>
                </a:solidFill>
                <a:effectLst/>
                <a:latin typeface="Arial" panose="020B0604020202020204" pitchFamily="34" charset="0"/>
              </a:rPr>
              <a:t>, </a:t>
            </a:r>
            <a:r>
              <a:rPr lang="en-US" sz="1900" b="0" i="1" dirty="0">
                <a:solidFill>
                  <a:srgbClr val="222222"/>
                </a:solidFill>
                <a:effectLst/>
                <a:latin typeface="Arial" panose="020B0604020202020204" pitchFamily="34" charset="0"/>
              </a:rPr>
              <a:t>27</a:t>
            </a:r>
            <a:r>
              <a:rPr lang="en-US" sz="1900" b="0" i="0" dirty="0">
                <a:solidFill>
                  <a:srgbClr val="222222"/>
                </a:solidFill>
                <a:effectLst/>
                <a:latin typeface="Arial" panose="020B0604020202020204" pitchFamily="34" charset="0"/>
              </a:rPr>
              <a:t>(3), 463-482.</a:t>
            </a:r>
          </a:p>
          <a:p>
            <a:pPr algn="just"/>
            <a:r>
              <a:rPr lang="en-US" sz="2000" b="0" i="0" dirty="0">
                <a:solidFill>
                  <a:srgbClr val="222222"/>
                </a:solidFill>
                <a:effectLst/>
                <a:latin typeface="Arial" panose="020B0604020202020204" pitchFamily="34" charset="0"/>
              </a:rPr>
              <a:t>Naumov, V. (2018). Modeling demand for freight forwarding services on the grounds of logistics portals data. </a:t>
            </a:r>
            <a:r>
              <a:rPr lang="en-US" sz="2000" b="0" i="1" dirty="0">
                <a:solidFill>
                  <a:srgbClr val="222222"/>
                </a:solidFill>
                <a:effectLst/>
                <a:latin typeface="Arial" panose="020B0604020202020204" pitchFamily="34" charset="0"/>
              </a:rPr>
              <a:t>Transportation Research Procedia</a:t>
            </a:r>
            <a:r>
              <a:rPr lang="en-US" sz="2000" b="0" i="0" dirty="0">
                <a:solidFill>
                  <a:srgbClr val="222222"/>
                </a:solidFill>
                <a:effectLst/>
                <a:latin typeface="Arial" panose="020B0604020202020204" pitchFamily="34" charset="0"/>
              </a:rPr>
              <a:t>, </a:t>
            </a:r>
            <a:r>
              <a:rPr lang="en-US" sz="2000" b="0" i="1" dirty="0">
                <a:solidFill>
                  <a:srgbClr val="222222"/>
                </a:solidFill>
                <a:effectLst/>
                <a:latin typeface="Arial" panose="020B0604020202020204" pitchFamily="34" charset="0"/>
              </a:rPr>
              <a:t>30</a:t>
            </a:r>
            <a:r>
              <a:rPr lang="en-US" sz="2000" b="0" i="0" dirty="0">
                <a:solidFill>
                  <a:srgbClr val="222222"/>
                </a:solidFill>
                <a:effectLst/>
                <a:latin typeface="Arial" panose="020B0604020202020204" pitchFamily="34" charset="0"/>
              </a:rPr>
              <a:t>, 324-331.</a:t>
            </a:r>
          </a:p>
          <a:p>
            <a:pPr algn="just"/>
            <a:endParaRPr lang="en-IN" sz="1900" dirty="0"/>
          </a:p>
          <a:p>
            <a:pPr marL="0" indent="0" algn="just">
              <a:buFont typeface="Arial" panose="020B0604020202020204" pitchFamily="34" charset="0"/>
              <a:buNone/>
            </a:pPr>
            <a:endParaRPr lang="en-US" sz="1900" dirty="0"/>
          </a:p>
          <a:p>
            <a:endParaRPr lang="en-IN" sz="2400" dirty="0"/>
          </a:p>
        </p:txBody>
      </p:sp>
    </p:spTree>
    <p:extLst>
      <p:ext uri="{BB962C8B-B14F-4D97-AF65-F5344CB8AC3E}">
        <p14:creationId xmlns:p14="http://schemas.microsoft.com/office/powerpoint/2010/main" val="361104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304800" y="228601"/>
            <a:ext cx="11658600" cy="990600"/>
          </a:xfrm>
        </p:spPr>
        <p:txBody>
          <a:bodyPr>
            <a:normAutofit/>
          </a:bodyPr>
          <a:lstStyle/>
          <a:p>
            <a:r>
              <a:rPr lang="en-US" sz="4000" dirty="0"/>
              <a:t>OBJECTIVES AND SCOPE</a:t>
            </a:r>
            <a:endParaRPr lang="en-IN" sz="4000" dirty="0">
              <a:solidFill>
                <a:srgbClr val="008080"/>
              </a:solidFill>
            </a:endParaRPr>
          </a:p>
        </p:txBody>
      </p:sp>
      <p:sp>
        <p:nvSpPr>
          <p:cNvPr id="14" name="Content Placeholder 13">
            <a:extLst>
              <a:ext uri="{FF2B5EF4-FFF2-40B4-BE49-F238E27FC236}">
                <a16:creationId xmlns:a16="http://schemas.microsoft.com/office/drawing/2014/main" id="{CFECBCF2-14D7-4F65-BDCB-6C7ABEB8A0DE}"/>
              </a:ext>
            </a:extLst>
          </p:cNvPr>
          <p:cNvSpPr>
            <a:spLocks noGrp="1"/>
          </p:cNvSpPr>
          <p:nvPr>
            <p:ph idx="1"/>
          </p:nvPr>
        </p:nvSpPr>
        <p:spPr>
          <a:xfrm>
            <a:off x="758429" y="1295400"/>
            <a:ext cx="10887075" cy="4924425"/>
          </a:xfrm>
        </p:spPr>
        <p:txBody>
          <a:bodyPr>
            <a:normAutofit/>
          </a:bodyPr>
          <a:lstStyle/>
          <a:p>
            <a:pPr marL="0" lvl="0" indent="0">
              <a:buNone/>
            </a:pPr>
            <a:r>
              <a:rPr lang="en-US" sz="2400" b="1" dirty="0">
                <a:solidFill>
                  <a:srgbClr val="0070C0"/>
                </a:solidFill>
              </a:rPr>
              <a:t>Objectives</a:t>
            </a:r>
          </a:p>
          <a:p>
            <a:pPr lvl="0">
              <a:buFont typeface="Wingdings" panose="05000000000000000000" pitchFamily="2" charset="2"/>
              <a:buChar char="Ø"/>
            </a:pPr>
            <a:r>
              <a:rPr lang="en-US" sz="2400" dirty="0"/>
              <a:t>To assess quantum of inward and outward cargo from Cochin port to its hinterland and minor ports in Kerala.</a:t>
            </a:r>
          </a:p>
          <a:p>
            <a:pPr>
              <a:buFont typeface="Wingdings" panose="05000000000000000000" pitchFamily="2" charset="2"/>
              <a:buChar char="Ø"/>
            </a:pPr>
            <a:r>
              <a:rPr lang="en-US" sz="2400" dirty="0">
                <a:effectLst/>
                <a:ea typeface="Times New Roman" panose="02020603050405020304" pitchFamily="18" charset="0"/>
              </a:rPr>
              <a:t>To develop a model for predicting the freight traffic demand between Cochin port to its hinterland and minor ports </a:t>
            </a:r>
            <a:endParaRPr lang="en-US" sz="2400" dirty="0"/>
          </a:p>
          <a:p>
            <a:pPr>
              <a:buFont typeface="Wingdings" panose="05000000000000000000" pitchFamily="2" charset="2"/>
              <a:buChar char="Ø"/>
            </a:pPr>
            <a:r>
              <a:rPr lang="en-US" sz="2400" dirty="0"/>
              <a:t>To integrate Inland Water Transport and coastal shipping for the transport of freight traffic through Cochin port to its hinterland and minor ports.</a:t>
            </a:r>
          </a:p>
          <a:p>
            <a:pPr marL="0" lvl="0" indent="0">
              <a:buNone/>
            </a:pPr>
            <a:r>
              <a:rPr lang="en-IN" sz="2400" b="1" dirty="0">
                <a:solidFill>
                  <a:srgbClr val="0070C0"/>
                </a:solidFill>
              </a:rPr>
              <a:t>Scope</a:t>
            </a:r>
            <a:endParaRPr lang="en-US" sz="2400" b="1" dirty="0">
              <a:solidFill>
                <a:srgbClr val="0070C0"/>
              </a:solidFill>
            </a:endParaRPr>
          </a:p>
          <a:p>
            <a:r>
              <a:rPr lang="en-US" sz="2400" dirty="0"/>
              <a:t>The study will investigate feasibility of coastal shipping of major cargo from Cochin port to its hinterland and important minor ports in Kerala </a:t>
            </a:r>
          </a:p>
          <a:p>
            <a:r>
              <a:rPr lang="en-US" sz="2400" dirty="0"/>
              <a:t>To assess the feasibility of integrating Inland Water Transport and coastal shipping.</a:t>
            </a:r>
          </a:p>
          <a:p>
            <a:pPr lvl="0"/>
            <a:endParaRPr lang="en-US" sz="2400" dirty="0"/>
          </a:p>
          <a:p>
            <a:pPr marL="0" lvl="0" indent="0">
              <a:buNone/>
            </a:pPr>
            <a:endParaRPr lang="en-US" dirty="0"/>
          </a:p>
          <a:p>
            <a:pPr lvl="0"/>
            <a:endParaRPr lang="en-IN" dirty="0"/>
          </a:p>
          <a:p>
            <a:endParaRPr lang="en-IN"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National Transportation Planning and Research Centre </a:t>
            </a:r>
          </a:p>
        </p:txBody>
      </p:sp>
    </p:spTree>
    <p:extLst>
      <p:ext uri="{BB962C8B-B14F-4D97-AF65-F5344CB8AC3E}">
        <p14:creationId xmlns:p14="http://schemas.microsoft.com/office/powerpoint/2010/main" val="361038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0" y="6096000"/>
            <a:ext cx="91440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536BD95C-24C3-4CC3-9A57-AF00F49531C8}"/>
              </a:ext>
            </a:extLst>
          </p:cNvPr>
          <p:cNvSpPr>
            <a:spLocks noGrp="1"/>
          </p:cNvSpPr>
          <p:nvPr>
            <p:ph type="title"/>
          </p:nvPr>
        </p:nvSpPr>
        <p:spPr>
          <a:xfrm>
            <a:off x="1304925" y="12702"/>
            <a:ext cx="9582150" cy="968375"/>
          </a:xfrm>
        </p:spPr>
        <p:txBody>
          <a:bodyPr>
            <a:normAutofit/>
          </a:bodyPr>
          <a:lstStyle/>
          <a:p>
            <a:pPr>
              <a:lnSpc>
                <a:spcPct val="150000"/>
              </a:lnSpc>
            </a:pPr>
            <a:r>
              <a:rPr lang="en-US" sz="4000" dirty="0"/>
              <a:t>METHODOLOGY</a:t>
            </a:r>
          </a:p>
        </p:txBody>
      </p:sp>
      <p:sp>
        <p:nvSpPr>
          <p:cNvPr id="10" name="Footer Placeholder 9"/>
          <p:cNvSpPr>
            <a:spLocks noGrp="1"/>
          </p:cNvSpPr>
          <p:nvPr>
            <p:ph type="ftr" sz="quarter" idx="11"/>
          </p:nvPr>
        </p:nvSpPr>
        <p:spPr/>
        <p:txBody>
          <a:bodyPr/>
          <a:lstStyle/>
          <a:p>
            <a:r>
              <a:rPr lang="en-US"/>
              <a:t>National Transportation Planning and Research Centre </a:t>
            </a:r>
          </a:p>
        </p:txBody>
      </p:sp>
      <p:grpSp>
        <p:nvGrpSpPr>
          <p:cNvPr id="6" name="Group 5">
            <a:extLst>
              <a:ext uri="{FF2B5EF4-FFF2-40B4-BE49-F238E27FC236}">
                <a16:creationId xmlns:a16="http://schemas.microsoft.com/office/drawing/2014/main" id="{4188396A-7C36-4AD0-BDBB-3CCCB4710347}"/>
              </a:ext>
            </a:extLst>
          </p:cNvPr>
          <p:cNvGrpSpPr/>
          <p:nvPr/>
        </p:nvGrpSpPr>
        <p:grpSpPr>
          <a:xfrm>
            <a:off x="2133601" y="981077"/>
            <a:ext cx="8229600" cy="4886323"/>
            <a:chOff x="1" y="0"/>
            <a:chExt cx="6515099" cy="4320536"/>
          </a:xfrm>
        </p:grpSpPr>
        <p:grpSp>
          <p:nvGrpSpPr>
            <p:cNvPr id="7" name="Group 6">
              <a:extLst>
                <a:ext uri="{FF2B5EF4-FFF2-40B4-BE49-F238E27FC236}">
                  <a16:creationId xmlns:a16="http://schemas.microsoft.com/office/drawing/2014/main" id="{DC201785-93A6-45E2-A7F2-104E5B13F639}"/>
                </a:ext>
              </a:extLst>
            </p:cNvPr>
            <p:cNvGrpSpPr/>
            <p:nvPr/>
          </p:nvGrpSpPr>
          <p:grpSpPr>
            <a:xfrm>
              <a:off x="1" y="0"/>
              <a:ext cx="6515099" cy="4320536"/>
              <a:chOff x="1" y="0"/>
              <a:chExt cx="6515099" cy="4320536"/>
            </a:xfrm>
          </p:grpSpPr>
          <p:cxnSp>
            <p:nvCxnSpPr>
              <p:cNvPr id="9" name="Elbow Connector 19">
                <a:extLst>
                  <a:ext uri="{FF2B5EF4-FFF2-40B4-BE49-F238E27FC236}">
                    <a16:creationId xmlns:a16="http://schemas.microsoft.com/office/drawing/2014/main" id="{398ACB16-58BE-4F8C-A7E8-B0392CF3D6C6}"/>
                  </a:ext>
                </a:extLst>
              </p:cNvPr>
              <p:cNvCxnSpPr/>
              <p:nvPr/>
            </p:nvCxnSpPr>
            <p:spPr>
              <a:xfrm rot="10800000">
                <a:off x="2152650" y="1512570"/>
                <a:ext cx="1099817" cy="137160"/>
              </a:xfrm>
              <a:prstGeom prst="bentConnector3">
                <a:avLst>
                  <a:gd name="adj1" fmla="val 53553"/>
                </a:avLst>
              </a:prstGeom>
              <a:noFill/>
              <a:ln w="12700" cap="flat" cmpd="sng" algn="ctr">
                <a:solidFill>
                  <a:srgbClr val="C00000"/>
                </a:solidFill>
                <a:prstDash val="solid"/>
                <a:tailEnd type="triangle"/>
              </a:ln>
              <a:effectLst/>
            </p:spPr>
          </p:cxnSp>
          <p:cxnSp>
            <p:nvCxnSpPr>
              <p:cNvPr id="11" name="Elbow Connector 20">
                <a:extLst>
                  <a:ext uri="{FF2B5EF4-FFF2-40B4-BE49-F238E27FC236}">
                    <a16:creationId xmlns:a16="http://schemas.microsoft.com/office/drawing/2014/main" id="{3D53B3C1-28A9-472B-AF21-07C6B4B2417A}"/>
                  </a:ext>
                </a:extLst>
              </p:cNvPr>
              <p:cNvCxnSpPr/>
              <p:nvPr/>
            </p:nvCxnSpPr>
            <p:spPr>
              <a:xfrm rot="10800000">
                <a:off x="2145030" y="1413510"/>
                <a:ext cx="1041590" cy="716832"/>
              </a:xfrm>
              <a:prstGeom prst="bentConnector3">
                <a:avLst/>
              </a:prstGeom>
              <a:noFill/>
              <a:ln w="12700" cap="flat" cmpd="sng" algn="ctr">
                <a:solidFill>
                  <a:srgbClr val="C00000"/>
                </a:solidFill>
                <a:prstDash val="solid"/>
                <a:tailEnd type="triangle"/>
              </a:ln>
              <a:effectLst/>
            </p:spPr>
          </p:cxnSp>
          <p:grpSp>
            <p:nvGrpSpPr>
              <p:cNvPr id="13" name="Group 12">
                <a:extLst>
                  <a:ext uri="{FF2B5EF4-FFF2-40B4-BE49-F238E27FC236}">
                    <a16:creationId xmlns:a16="http://schemas.microsoft.com/office/drawing/2014/main" id="{1A7D5B5B-F552-4828-994D-4BBC256114DB}"/>
                  </a:ext>
                </a:extLst>
              </p:cNvPr>
              <p:cNvGrpSpPr/>
              <p:nvPr/>
            </p:nvGrpSpPr>
            <p:grpSpPr>
              <a:xfrm>
                <a:off x="1" y="0"/>
                <a:ext cx="6515099" cy="4320536"/>
                <a:chOff x="1" y="0"/>
                <a:chExt cx="6515099" cy="4320536"/>
              </a:xfrm>
            </p:grpSpPr>
            <p:grpSp>
              <p:nvGrpSpPr>
                <p:cNvPr id="14" name="Group 13">
                  <a:extLst>
                    <a:ext uri="{FF2B5EF4-FFF2-40B4-BE49-F238E27FC236}">
                      <a16:creationId xmlns:a16="http://schemas.microsoft.com/office/drawing/2014/main" id="{5F2A45EE-26EE-4A1A-95C9-9065294A6014}"/>
                    </a:ext>
                  </a:extLst>
                </p:cNvPr>
                <p:cNvGrpSpPr/>
                <p:nvPr/>
              </p:nvGrpSpPr>
              <p:grpSpPr>
                <a:xfrm>
                  <a:off x="1" y="0"/>
                  <a:ext cx="5029835" cy="4320536"/>
                  <a:chOff x="2503615" y="129548"/>
                  <a:chExt cx="5122244" cy="4777524"/>
                </a:xfrm>
              </p:grpSpPr>
              <p:sp>
                <p:nvSpPr>
                  <p:cNvPr id="18" name="Rectangle 17">
                    <a:extLst>
                      <a:ext uri="{FF2B5EF4-FFF2-40B4-BE49-F238E27FC236}">
                        <a16:creationId xmlns:a16="http://schemas.microsoft.com/office/drawing/2014/main" id="{AF1E646D-8F96-4D90-B54B-5B7AAD06AF49}"/>
                      </a:ext>
                    </a:extLst>
                  </p:cNvPr>
                  <p:cNvSpPr/>
                  <p:nvPr/>
                </p:nvSpPr>
                <p:spPr>
                  <a:xfrm>
                    <a:off x="5819717" y="1786691"/>
                    <a:ext cx="1777958" cy="339812"/>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Water based</a:t>
                    </a:r>
                    <a:endParaRPr lang="en-US" sz="1200">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02494514-9813-43DB-BE67-88862794C223}"/>
                      </a:ext>
                    </a:extLst>
                  </p:cNvPr>
                  <p:cNvSpPr/>
                  <p:nvPr/>
                </p:nvSpPr>
                <p:spPr>
                  <a:xfrm>
                    <a:off x="5753651" y="1254260"/>
                    <a:ext cx="1872208" cy="360040"/>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Road/Rail Based</a:t>
                    </a:r>
                    <a:endParaRPr lang="en-US" sz="1200">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9C99EECB-1FF3-48E3-9F08-B905CFCF00DA}"/>
                      </a:ext>
                    </a:extLst>
                  </p:cNvPr>
                  <p:cNvSpPr/>
                  <p:nvPr/>
                </p:nvSpPr>
                <p:spPr>
                  <a:xfrm>
                    <a:off x="2696637" y="1502738"/>
                    <a:ext cx="1966452" cy="573209"/>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Freight Traffic Survey</a:t>
                    </a:r>
                    <a:endParaRPr lang="en-US" sz="1200">
                      <a:effectLst/>
                      <a:latin typeface="Times New Roman" panose="02020603050405020304" pitchFamily="18" charset="0"/>
                      <a:ea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72FD2B40-3615-42BD-B799-351080E42597}"/>
                      </a:ext>
                    </a:extLst>
                  </p:cNvPr>
                  <p:cNvCxnSpPr/>
                  <p:nvPr/>
                </p:nvCxnSpPr>
                <p:spPr>
                  <a:xfrm flipH="1">
                    <a:off x="3559685" y="2698476"/>
                    <a:ext cx="1" cy="387884"/>
                  </a:xfrm>
                  <a:prstGeom prst="straightConnector1">
                    <a:avLst/>
                  </a:prstGeom>
                  <a:noFill/>
                  <a:ln w="12700" cap="flat" cmpd="sng" algn="ctr">
                    <a:solidFill>
                      <a:srgbClr val="C00000"/>
                    </a:solidFill>
                    <a:prstDash val="solid"/>
                    <a:tailEnd type="triangle"/>
                  </a:ln>
                  <a:effectLst/>
                </p:spPr>
              </p:cxnSp>
              <p:sp>
                <p:nvSpPr>
                  <p:cNvPr id="22" name="Rectangle 21">
                    <a:extLst>
                      <a:ext uri="{FF2B5EF4-FFF2-40B4-BE49-F238E27FC236}">
                        <a16:creationId xmlns:a16="http://schemas.microsoft.com/office/drawing/2014/main" id="{7159411D-15BC-4680-BE10-0AD2A844AB7D}"/>
                      </a:ext>
                    </a:extLst>
                  </p:cNvPr>
                  <p:cNvSpPr/>
                  <p:nvPr/>
                </p:nvSpPr>
                <p:spPr>
                  <a:xfrm>
                    <a:off x="2703742" y="129548"/>
                    <a:ext cx="1864783" cy="360037"/>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Literature Survey</a:t>
                    </a:r>
                    <a:endParaRPr lang="en-US" sz="1200">
                      <a:effectLst/>
                      <a:latin typeface="Times New Roman" panose="02020603050405020304" pitchFamily="18" charset="0"/>
                      <a:ea typeface="Times New Roman" panose="02020603050405020304" pitchFamily="18" charset="0"/>
                    </a:endParaRPr>
                  </a:p>
                </p:txBody>
              </p:sp>
              <p:sp>
                <p:nvSpPr>
                  <p:cNvPr id="23" name="Rectangle 22">
                    <a:extLst>
                      <a:ext uri="{FF2B5EF4-FFF2-40B4-BE49-F238E27FC236}">
                        <a16:creationId xmlns:a16="http://schemas.microsoft.com/office/drawing/2014/main" id="{C3884E82-614E-42D4-8F43-8F767E87913F}"/>
                      </a:ext>
                    </a:extLst>
                  </p:cNvPr>
                  <p:cNvSpPr/>
                  <p:nvPr/>
                </p:nvSpPr>
                <p:spPr>
                  <a:xfrm>
                    <a:off x="2703685" y="869491"/>
                    <a:ext cx="1905408" cy="294204"/>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Data Collection</a:t>
                    </a:r>
                    <a:endParaRPr lang="en-US" sz="1200">
                      <a:effectLst/>
                      <a:latin typeface="Times New Roman" panose="02020603050405020304" pitchFamily="18" charset="0"/>
                      <a:ea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A751ED4B-7DFA-404C-8DF2-1AB62AF39FAF}"/>
                      </a:ext>
                    </a:extLst>
                  </p:cNvPr>
                  <p:cNvCxnSpPr/>
                  <p:nvPr/>
                </p:nvCxnSpPr>
                <p:spPr>
                  <a:xfrm>
                    <a:off x="3551703" y="1163698"/>
                    <a:ext cx="0" cy="337880"/>
                  </a:xfrm>
                  <a:prstGeom prst="straightConnector1">
                    <a:avLst/>
                  </a:prstGeom>
                  <a:noFill/>
                  <a:ln w="12700" cap="flat" cmpd="sng" algn="ctr">
                    <a:solidFill>
                      <a:srgbClr val="C00000"/>
                    </a:solidFill>
                    <a:prstDash val="solid"/>
                    <a:tailEnd type="triangle"/>
                  </a:ln>
                  <a:effectLst/>
                </p:spPr>
              </p:cxnSp>
              <p:cxnSp>
                <p:nvCxnSpPr>
                  <p:cNvPr id="25" name="Straight Arrow Connector 24">
                    <a:extLst>
                      <a:ext uri="{FF2B5EF4-FFF2-40B4-BE49-F238E27FC236}">
                        <a16:creationId xmlns:a16="http://schemas.microsoft.com/office/drawing/2014/main" id="{2D5949DA-F001-4172-B67C-DB6AF5467619}"/>
                      </a:ext>
                    </a:extLst>
                  </p:cNvPr>
                  <p:cNvCxnSpPr/>
                  <p:nvPr/>
                </p:nvCxnSpPr>
                <p:spPr>
                  <a:xfrm flipH="1">
                    <a:off x="3551623" y="2075947"/>
                    <a:ext cx="8062" cy="191493"/>
                  </a:xfrm>
                  <a:prstGeom prst="straightConnector1">
                    <a:avLst/>
                  </a:prstGeom>
                  <a:noFill/>
                  <a:ln w="12700" cap="flat" cmpd="sng" algn="ctr">
                    <a:solidFill>
                      <a:srgbClr val="C00000"/>
                    </a:solidFill>
                    <a:prstDash val="solid"/>
                    <a:tailEnd type="triangle"/>
                  </a:ln>
                  <a:effectLst/>
                </p:spPr>
              </p:cxnSp>
              <p:sp>
                <p:nvSpPr>
                  <p:cNvPr id="26" name="Rectangle 25">
                    <a:extLst>
                      <a:ext uri="{FF2B5EF4-FFF2-40B4-BE49-F238E27FC236}">
                        <a16:creationId xmlns:a16="http://schemas.microsoft.com/office/drawing/2014/main" id="{94079FB6-5215-439A-883D-852A2093FC57}"/>
                      </a:ext>
                    </a:extLst>
                  </p:cNvPr>
                  <p:cNvSpPr/>
                  <p:nvPr/>
                </p:nvSpPr>
                <p:spPr>
                  <a:xfrm>
                    <a:off x="2764884" y="2267440"/>
                    <a:ext cx="1868849" cy="604761"/>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rtlCol="0" anchor="ctr"/>
                  <a:lstStyle/>
                  <a:p>
                    <a:pPr marL="0" marR="0" algn="ctr">
                      <a:spcBef>
                        <a:spcPts val="0"/>
                      </a:spcBef>
                      <a:spcAft>
                        <a:spcPts val="0"/>
                      </a:spcAft>
                    </a:pPr>
                    <a:r>
                      <a:rPr lang="en-IN" sz="1400" b="1" kern="1200">
                        <a:solidFill>
                          <a:srgbClr val="000000"/>
                        </a:solidFill>
                        <a:effectLst/>
                        <a:latin typeface="Times New Roman" panose="02020603050405020304" pitchFamily="18" charset="0"/>
                        <a:ea typeface="Times New Roman" panose="02020603050405020304" pitchFamily="18" charset="0"/>
                      </a:rPr>
                      <a:t>Traffic demand modelling</a:t>
                    </a:r>
                    <a:endParaRPr lang="en-US" sz="1200">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4E52810E-1364-4E3F-8D6C-B6E71DA842C4}"/>
                      </a:ext>
                    </a:extLst>
                  </p:cNvPr>
                  <p:cNvSpPr/>
                  <p:nvPr/>
                </p:nvSpPr>
                <p:spPr>
                  <a:xfrm>
                    <a:off x="2566579" y="3111702"/>
                    <a:ext cx="2443319" cy="809531"/>
                  </a:xfrm>
                  <a:prstGeom prst="rect">
                    <a:avLst/>
                  </a:prstGeom>
                  <a:gradFill rotWithShape="1">
                    <a:gsLst>
                      <a:gs pos="0">
                        <a:srgbClr val="0BD0D9">
                          <a:tint val="70000"/>
                          <a:satMod val="130000"/>
                        </a:srgbClr>
                      </a:gs>
                      <a:gs pos="43000">
                        <a:srgbClr val="0BD0D9">
                          <a:tint val="44000"/>
                          <a:satMod val="165000"/>
                        </a:srgbClr>
                      </a:gs>
                      <a:gs pos="93000">
                        <a:srgbClr val="0BD0D9">
                          <a:tint val="15000"/>
                          <a:satMod val="165000"/>
                        </a:srgbClr>
                      </a:gs>
                      <a:gs pos="100000">
                        <a:srgbClr val="0BD0D9">
                          <a:tint val="5000"/>
                          <a:satMod val="250000"/>
                        </a:srgbClr>
                      </a:gs>
                    </a:gsLst>
                    <a:path path="circle">
                      <a:fillToRect l="50000" t="130000" r="50000" b="-30000"/>
                    </a:path>
                  </a:gradFill>
                  <a:ln w="9525" cap="flat" cmpd="sng" algn="ctr">
                    <a:solidFill>
                      <a:srgbClr val="0BD0D9">
                        <a:shade val="50000"/>
                        <a:satMod val="103000"/>
                      </a:srgbClr>
                    </a:solidFill>
                    <a:prstDash val="solid"/>
                  </a:ln>
                  <a:effectLst>
                    <a:outerShdw blurRad="57150" dist="38100" dir="5400000" algn="ctr" rotWithShape="0">
                      <a:srgbClr val="0BD0D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Feasibility of Coastal Shipping</a:t>
                    </a:r>
                    <a:endParaRPr lang="en-US" sz="1200">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F8837C0C-04A4-4ABC-B5DE-272C71A5805C}"/>
                      </a:ext>
                    </a:extLst>
                  </p:cNvPr>
                  <p:cNvSpPr/>
                  <p:nvPr/>
                </p:nvSpPr>
                <p:spPr>
                  <a:xfrm>
                    <a:off x="2503615" y="4277631"/>
                    <a:ext cx="2588401" cy="629441"/>
                  </a:xfrm>
                  <a:prstGeom prst="rect">
                    <a:avLst/>
                  </a:prstGeom>
                  <a:gradFill rotWithShape="1">
                    <a:gsLst>
                      <a:gs pos="0">
                        <a:srgbClr val="0BD0D9">
                          <a:tint val="70000"/>
                          <a:satMod val="130000"/>
                        </a:srgbClr>
                      </a:gs>
                      <a:gs pos="43000">
                        <a:srgbClr val="0BD0D9">
                          <a:tint val="44000"/>
                          <a:satMod val="165000"/>
                        </a:srgbClr>
                      </a:gs>
                      <a:gs pos="93000">
                        <a:srgbClr val="0BD0D9">
                          <a:tint val="15000"/>
                          <a:satMod val="165000"/>
                        </a:srgbClr>
                      </a:gs>
                      <a:gs pos="100000">
                        <a:srgbClr val="0BD0D9">
                          <a:tint val="5000"/>
                          <a:satMod val="250000"/>
                        </a:srgbClr>
                      </a:gs>
                    </a:gsLst>
                    <a:path path="circle">
                      <a:fillToRect l="50000" t="130000" r="50000" b="-30000"/>
                    </a:path>
                  </a:gradFill>
                  <a:ln w="9525" cap="flat" cmpd="sng" algn="ctr">
                    <a:solidFill>
                      <a:srgbClr val="0BD0D9">
                        <a:shade val="50000"/>
                        <a:satMod val="103000"/>
                      </a:srgbClr>
                    </a:solidFill>
                    <a:prstDash val="solid"/>
                  </a:ln>
                  <a:effectLst>
                    <a:outerShdw blurRad="57150" dist="38100" dir="5400000" algn="ctr" rotWithShape="0">
                      <a:srgbClr val="0BD0D9">
                        <a:shade val="9000"/>
                        <a:satMod val="105000"/>
                        <a:alpha val="48000"/>
                      </a:srgbClr>
                    </a:outerShdw>
                  </a:effectLst>
                </p:spPr>
                <p:txBody>
                  <a:bodyPr rtlCol="0" anchor="ct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Inland Water Transport</a:t>
                    </a:r>
                    <a:endParaRPr lang="en-US" sz="1200">
                      <a:effectLst/>
                      <a:latin typeface="Times New Roman" panose="02020603050405020304" pitchFamily="18" charset="0"/>
                      <a:ea typeface="Times New Roman" panose="02020603050405020304" pitchFamily="18" charset="0"/>
                    </a:endParaRPr>
                  </a:p>
                </p:txBody>
              </p:sp>
              <p:cxnSp>
                <p:nvCxnSpPr>
                  <p:cNvPr id="29" name="Elbow Connector 14">
                    <a:extLst>
                      <a:ext uri="{FF2B5EF4-FFF2-40B4-BE49-F238E27FC236}">
                        <a16:creationId xmlns:a16="http://schemas.microsoft.com/office/drawing/2014/main" id="{F272DDBE-80B1-48DF-9403-FCCCABEF4CD6}"/>
                      </a:ext>
                    </a:extLst>
                  </p:cNvPr>
                  <p:cNvCxnSpPr/>
                  <p:nvPr/>
                </p:nvCxnSpPr>
                <p:spPr>
                  <a:xfrm flipV="1">
                    <a:off x="5092211" y="3549780"/>
                    <a:ext cx="1451071" cy="1"/>
                  </a:xfrm>
                  <a:prstGeom prst="bentConnector3">
                    <a:avLst>
                      <a:gd name="adj1" fmla="val 50000"/>
                    </a:avLst>
                  </a:prstGeom>
                  <a:noFill/>
                  <a:ln w="12700" cap="flat" cmpd="sng" algn="ctr">
                    <a:solidFill>
                      <a:srgbClr val="C00000"/>
                    </a:solidFill>
                    <a:prstDash val="solid"/>
                    <a:tailEnd type="triangle"/>
                  </a:ln>
                  <a:effectLst/>
                </p:spPr>
              </p:cxnSp>
              <p:cxnSp>
                <p:nvCxnSpPr>
                  <p:cNvPr id="30" name="Elbow Connector 15">
                    <a:extLst>
                      <a:ext uri="{FF2B5EF4-FFF2-40B4-BE49-F238E27FC236}">
                        <a16:creationId xmlns:a16="http://schemas.microsoft.com/office/drawing/2014/main" id="{45E798EF-A72E-415E-BF59-45E47594A409}"/>
                      </a:ext>
                    </a:extLst>
                  </p:cNvPr>
                  <p:cNvCxnSpPr/>
                  <p:nvPr/>
                </p:nvCxnSpPr>
                <p:spPr>
                  <a:xfrm rot="10800000" flipV="1">
                    <a:off x="4697780" y="1352907"/>
                    <a:ext cx="1055870" cy="234373"/>
                  </a:xfrm>
                  <a:prstGeom prst="bentConnector3">
                    <a:avLst/>
                  </a:prstGeom>
                  <a:noFill/>
                  <a:ln w="12700" cap="flat" cmpd="sng" algn="ctr">
                    <a:solidFill>
                      <a:srgbClr val="C00000"/>
                    </a:solidFill>
                    <a:prstDash val="solid"/>
                    <a:tailEnd type="triangle"/>
                  </a:ln>
                  <a:effectLst/>
                </p:spPr>
              </p:cxnSp>
              <p:cxnSp>
                <p:nvCxnSpPr>
                  <p:cNvPr id="31" name="Straight Arrow Connector 30">
                    <a:extLst>
                      <a:ext uri="{FF2B5EF4-FFF2-40B4-BE49-F238E27FC236}">
                        <a16:creationId xmlns:a16="http://schemas.microsoft.com/office/drawing/2014/main" id="{7BE2DE17-AA96-43B5-8D02-32219C2193FC}"/>
                      </a:ext>
                    </a:extLst>
                  </p:cNvPr>
                  <p:cNvCxnSpPr/>
                  <p:nvPr/>
                </p:nvCxnSpPr>
                <p:spPr>
                  <a:xfrm>
                    <a:off x="3527529" y="489589"/>
                    <a:ext cx="0" cy="379915"/>
                  </a:xfrm>
                  <a:prstGeom prst="straightConnector1">
                    <a:avLst/>
                  </a:prstGeom>
                  <a:noFill/>
                  <a:ln w="12700" cap="flat" cmpd="sng" algn="ctr">
                    <a:solidFill>
                      <a:srgbClr val="C00000"/>
                    </a:solidFill>
                    <a:prstDash val="solid"/>
                    <a:tailEnd type="triangle"/>
                  </a:ln>
                  <a:effectLst/>
                </p:spPr>
              </p:cxnSp>
            </p:grpSp>
            <p:sp>
              <p:nvSpPr>
                <p:cNvPr id="15" name="Rectangle 14">
                  <a:extLst>
                    <a:ext uri="{FF2B5EF4-FFF2-40B4-BE49-F238E27FC236}">
                      <a16:creationId xmlns:a16="http://schemas.microsoft.com/office/drawing/2014/main" id="{54FB5484-C841-45E8-BADA-B6E5881DE555}"/>
                    </a:ext>
                  </a:extLst>
                </p:cNvPr>
                <p:cNvSpPr/>
                <p:nvPr/>
              </p:nvSpPr>
              <p:spPr>
                <a:xfrm>
                  <a:off x="3215640" y="2004060"/>
                  <a:ext cx="1744345" cy="365125"/>
                </a:xfrm>
                <a:prstGeom prst="rect">
                  <a:avLst/>
                </a:prstGeom>
                <a:gradFill rotWithShape="1">
                  <a:gsLst>
                    <a:gs pos="0">
                      <a:srgbClr val="A5C249">
                        <a:tint val="70000"/>
                        <a:satMod val="130000"/>
                      </a:srgbClr>
                    </a:gs>
                    <a:gs pos="43000">
                      <a:srgbClr val="A5C249">
                        <a:tint val="44000"/>
                        <a:satMod val="165000"/>
                      </a:srgbClr>
                    </a:gs>
                    <a:gs pos="93000">
                      <a:srgbClr val="A5C249">
                        <a:tint val="15000"/>
                        <a:satMod val="165000"/>
                      </a:srgbClr>
                    </a:gs>
                    <a:gs pos="100000">
                      <a:srgbClr val="A5C249">
                        <a:tint val="5000"/>
                        <a:satMod val="250000"/>
                      </a:srgbClr>
                    </a:gs>
                  </a:gsLst>
                  <a:path path="circle">
                    <a:fillToRect l="50000" t="130000" r="50000" b="-30000"/>
                  </a:path>
                </a:gradFill>
                <a:ln w="9525" cap="flat" cmpd="sng" algn="ctr">
                  <a:solidFill>
                    <a:srgbClr val="A5C249">
                      <a:shade val="50000"/>
                      <a:satMod val="103000"/>
                    </a:srgbClr>
                  </a:solidFill>
                  <a:prstDash val="solid"/>
                </a:ln>
                <a:effectLst>
                  <a:outerShdw blurRad="57150" dist="38100" dir="5400000" algn="ctr" rotWithShape="0">
                    <a:srgbClr val="A5C249">
                      <a:shade val="9000"/>
                      <a:satMod val="105000"/>
                      <a:alpha val="48000"/>
                    </a:srgbClr>
                  </a:outerShdw>
                </a:effectLst>
              </p:spPr>
              <p:txBody>
                <a:bodyPr wrap="square" rtlCol="0" anchor="ctr">
                  <a:noAutofit/>
                </a:bodyPr>
                <a:lstStyle/>
                <a:p>
                  <a:pPr marL="0" marR="0" algn="ctr">
                    <a:spcBef>
                      <a:spcPts val="0"/>
                    </a:spcBef>
                    <a:spcAft>
                      <a:spcPts val="0"/>
                    </a:spcAft>
                  </a:pPr>
                  <a:r>
                    <a:rPr lang="en-US" sz="1400" b="1" kern="1200">
                      <a:solidFill>
                        <a:srgbClr val="000000"/>
                      </a:solidFill>
                      <a:effectLst/>
                      <a:latin typeface="Times New Roman" panose="02020603050405020304" pitchFamily="18" charset="0"/>
                      <a:ea typeface="Times New Roman" panose="02020603050405020304" pitchFamily="18" charset="0"/>
                    </a:rPr>
                    <a:t>Industry based</a:t>
                  </a:r>
                  <a:endParaRPr lang="en-US" sz="1200">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FCDD9B1F-301E-4196-BB95-66E67CFE1AB6}"/>
                    </a:ext>
                  </a:extLst>
                </p:cNvPr>
                <p:cNvSpPr/>
                <p:nvPr/>
              </p:nvSpPr>
              <p:spPr>
                <a:xfrm>
                  <a:off x="3970020" y="2674620"/>
                  <a:ext cx="2545080" cy="1516380"/>
                </a:xfrm>
                <a:prstGeom prst="rect">
                  <a:avLst/>
                </a:prstGeom>
                <a:gradFill rotWithShape="1">
                  <a:gsLst>
                    <a:gs pos="0">
                      <a:srgbClr val="0BD0D9">
                        <a:tint val="70000"/>
                        <a:satMod val="130000"/>
                      </a:srgbClr>
                    </a:gs>
                    <a:gs pos="43000">
                      <a:srgbClr val="0BD0D9">
                        <a:tint val="44000"/>
                        <a:satMod val="165000"/>
                      </a:srgbClr>
                    </a:gs>
                    <a:gs pos="93000">
                      <a:srgbClr val="0BD0D9">
                        <a:tint val="15000"/>
                        <a:satMod val="165000"/>
                      </a:srgbClr>
                    </a:gs>
                    <a:gs pos="100000">
                      <a:srgbClr val="0BD0D9">
                        <a:tint val="5000"/>
                        <a:satMod val="250000"/>
                      </a:srgbClr>
                    </a:gs>
                  </a:gsLst>
                  <a:path path="circle">
                    <a:fillToRect l="50000" t="130000" r="50000" b="-30000"/>
                  </a:path>
                </a:gradFill>
                <a:ln w="9525" cap="flat" cmpd="sng" algn="ctr">
                  <a:solidFill>
                    <a:srgbClr val="0BD0D9">
                      <a:shade val="50000"/>
                      <a:satMod val="103000"/>
                    </a:srgbClr>
                  </a:solidFill>
                  <a:prstDash val="solid"/>
                </a:ln>
                <a:effectLst>
                  <a:outerShdw blurRad="57150" dist="38100" dir="5400000" algn="ctr" rotWithShape="0">
                    <a:srgbClr val="0BD0D9">
                      <a:shade val="9000"/>
                      <a:satMod val="105000"/>
                      <a:alpha val="48000"/>
                    </a:srgbClr>
                  </a:outerShdw>
                </a:effectLst>
              </p:spPr>
              <p:txBody>
                <a:bodyPr wrap="square" rtlCol="0" anchor="ctr">
                  <a:noAutofit/>
                </a:bodyPr>
                <a:lstStyle/>
                <a:p>
                  <a:pPr marL="0" marR="0" algn="ctr">
                    <a:spcBef>
                      <a:spcPts val="0"/>
                    </a:spcBef>
                    <a:spcAft>
                      <a:spcPts val="0"/>
                    </a:spcAft>
                  </a:pPr>
                  <a:r>
                    <a:rPr lang="en-US" sz="1400" b="1" kern="1200" dirty="0">
                      <a:solidFill>
                        <a:srgbClr val="000000"/>
                      </a:solidFill>
                      <a:effectLst/>
                      <a:latin typeface="Times New Roman" panose="02020603050405020304" pitchFamily="18" charset="0"/>
                      <a:ea typeface="Times New Roman" panose="02020603050405020304" pitchFamily="18" charset="0"/>
                    </a:rPr>
                    <a:t>Integration of Coastal Shipping and Inland water Transport</a:t>
                  </a:r>
                  <a:endParaRPr lang="en-US" sz="1200" dirty="0">
                    <a:effectLst/>
                    <a:latin typeface="Times New Roman" panose="02020603050405020304" pitchFamily="18" charset="0"/>
                    <a:ea typeface="Times New Roman" panose="02020603050405020304" pitchFamily="18" charset="0"/>
                  </a:endParaRPr>
                </a:p>
              </p:txBody>
            </p:sp>
          </p:grpSp>
        </p:grpSp>
        <p:cxnSp>
          <p:nvCxnSpPr>
            <p:cNvPr id="8" name="Elbow Connector 29">
              <a:extLst>
                <a:ext uri="{FF2B5EF4-FFF2-40B4-BE49-F238E27FC236}">
                  <a16:creationId xmlns:a16="http://schemas.microsoft.com/office/drawing/2014/main" id="{625B177E-6B68-46E1-BB75-DF29004EFEA6}"/>
                </a:ext>
              </a:extLst>
            </p:cNvPr>
            <p:cNvCxnSpPr/>
            <p:nvPr/>
          </p:nvCxnSpPr>
          <p:spPr>
            <a:xfrm flipV="1">
              <a:off x="2548890" y="3935730"/>
              <a:ext cx="1424892" cy="1"/>
            </a:xfrm>
            <a:prstGeom prst="bentConnector3">
              <a:avLst>
                <a:gd name="adj1" fmla="val 50000"/>
              </a:avLst>
            </a:prstGeom>
            <a:noFill/>
            <a:ln w="12700" cap="flat" cmpd="sng" algn="ctr">
              <a:solidFill>
                <a:srgbClr val="C00000"/>
              </a:solidFill>
              <a:prstDash val="solid"/>
              <a:tailEnd type="triangle"/>
            </a:ln>
            <a:effectLst/>
          </p:spPr>
        </p:cxnSp>
      </p:grpSp>
    </p:spTree>
    <p:extLst>
      <p:ext uri="{BB962C8B-B14F-4D97-AF65-F5344CB8AC3E}">
        <p14:creationId xmlns:p14="http://schemas.microsoft.com/office/powerpoint/2010/main" val="307705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E7A5-CEA2-0B43-6751-A9483279BEB4}"/>
              </a:ext>
            </a:extLst>
          </p:cNvPr>
          <p:cNvSpPr>
            <a:spLocks noGrp="1"/>
          </p:cNvSpPr>
          <p:nvPr>
            <p:ph type="title"/>
          </p:nvPr>
        </p:nvSpPr>
        <p:spPr>
          <a:xfrm>
            <a:off x="838200" y="762000"/>
            <a:ext cx="10210800" cy="497723"/>
          </a:xfrm>
        </p:spPr>
        <p:txBody>
          <a:bodyPr>
            <a:normAutofit fontScale="90000"/>
          </a:bodyPr>
          <a:lstStyle/>
          <a:p>
            <a:r>
              <a:rPr lang="en-IN" dirty="0"/>
              <a:t>Recap- Data Collection</a:t>
            </a:r>
          </a:p>
        </p:txBody>
      </p:sp>
      <p:sp>
        <p:nvSpPr>
          <p:cNvPr id="4" name="Footer Placeholder 3">
            <a:extLst>
              <a:ext uri="{FF2B5EF4-FFF2-40B4-BE49-F238E27FC236}">
                <a16:creationId xmlns:a16="http://schemas.microsoft.com/office/drawing/2014/main" id="{66ACDE81-62AF-E841-8579-798BCB9C3883}"/>
              </a:ext>
            </a:extLst>
          </p:cNvPr>
          <p:cNvSpPr>
            <a:spLocks noGrp="1"/>
          </p:cNvSpPr>
          <p:nvPr>
            <p:ph type="ftr" sz="quarter" idx="11"/>
          </p:nvPr>
        </p:nvSpPr>
        <p:spPr/>
        <p:txBody>
          <a:bodyPr/>
          <a:lstStyle/>
          <a:p>
            <a:r>
              <a:rPr lang="en-US"/>
              <a:t>National Transportation Planning and Research Centre </a:t>
            </a:r>
            <a:endParaRPr lang="en-US" dirty="0"/>
          </a:p>
        </p:txBody>
      </p:sp>
      <p:sp>
        <p:nvSpPr>
          <p:cNvPr id="5" name="Rectangle 4">
            <a:extLst>
              <a:ext uri="{FF2B5EF4-FFF2-40B4-BE49-F238E27FC236}">
                <a16:creationId xmlns:a16="http://schemas.microsoft.com/office/drawing/2014/main" id="{BD7AD477-254B-51F7-48DA-5604C3054265}"/>
              </a:ext>
            </a:extLst>
          </p:cNvPr>
          <p:cNvSpPr/>
          <p:nvPr/>
        </p:nvSpPr>
        <p:spPr>
          <a:xfrm>
            <a:off x="1579548" y="1905000"/>
            <a:ext cx="2133600" cy="4977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04088BF-931B-6C6C-D789-4BA36E2A49B1}"/>
              </a:ext>
            </a:extLst>
          </p:cNvPr>
          <p:cNvSpPr/>
          <p:nvPr/>
        </p:nvSpPr>
        <p:spPr>
          <a:xfrm>
            <a:off x="6558897" y="1885702"/>
            <a:ext cx="2362200"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84C9D29-03CB-641E-1C4D-D8100B18A4DE}"/>
              </a:ext>
            </a:extLst>
          </p:cNvPr>
          <p:cNvSpPr txBox="1"/>
          <p:nvPr/>
        </p:nvSpPr>
        <p:spPr>
          <a:xfrm>
            <a:off x="2022149" y="1929636"/>
            <a:ext cx="1524000"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Port Data</a:t>
            </a:r>
          </a:p>
        </p:txBody>
      </p:sp>
      <p:sp>
        <p:nvSpPr>
          <p:cNvPr id="12" name="TextBox 11">
            <a:extLst>
              <a:ext uri="{FF2B5EF4-FFF2-40B4-BE49-F238E27FC236}">
                <a16:creationId xmlns:a16="http://schemas.microsoft.com/office/drawing/2014/main" id="{66CC7BA7-A90F-1F26-619B-FB16703E2ABA}"/>
              </a:ext>
            </a:extLst>
          </p:cNvPr>
          <p:cNvSpPr txBox="1"/>
          <p:nvPr/>
        </p:nvSpPr>
        <p:spPr>
          <a:xfrm>
            <a:off x="6934200" y="1905000"/>
            <a:ext cx="1909271" cy="369332"/>
          </a:xfrm>
          <a:prstGeom prst="rect">
            <a:avLst/>
          </a:prstGeom>
          <a:noFill/>
        </p:spPr>
        <p:txBody>
          <a:bodyPr wrap="square" rtlCol="0">
            <a:spAutoFit/>
          </a:bodyPr>
          <a:lstStyle/>
          <a:p>
            <a:r>
              <a:rPr lang="en-IN" b="1" dirty="0"/>
              <a:t>Port User Data</a:t>
            </a:r>
          </a:p>
        </p:txBody>
      </p:sp>
      <p:cxnSp>
        <p:nvCxnSpPr>
          <p:cNvPr id="14" name="Straight Arrow Connector 13">
            <a:extLst>
              <a:ext uri="{FF2B5EF4-FFF2-40B4-BE49-F238E27FC236}">
                <a16:creationId xmlns:a16="http://schemas.microsoft.com/office/drawing/2014/main" id="{92332350-E23D-0A14-8D3D-4F558EC1824A}"/>
              </a:ext>
            </a:extLst>
          </p:cNvPr>
          <p:cNvCxnSpPr>
            <a:stCxn id="5" idx="2"/>
          </p:cNvCxnSpPr>
          <p:nvPr/>
        </p:nvCxnSpPr>
        <p:spPr>
          <a:xfrm>
            <a:off x="2646348" y="2402723"/>
            <a:ext cx="0" cy="5837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4192DEE-2FCA-7227-7C4D-4190BAE1D843}"/>
              </a:ext>
            </a:extLst>
          </p:cNvPr>
          <p:cNvSpPr txBox="1"/>
          <p:nvPr/>
        </p:nvSpPr>
        <p:spPr>
          <a:xfrm>
            <a:off x="838200" y="2986473"/>
            <a:ext cx="4495799" cy="2585323"/>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Annual data – 1952 to 2022</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Annual volume for total freight, inbound and outbound freight</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Commodity wise annual traffic volume in imports and exports from 2013-14 to 2022-2023</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Collected from Cochin port</a:t>
            </a:r>
          </a:p>
          <a:p>
            <a:r>
              <a:rPr lang="en-IN"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endParaRPr lang="en-IN" dirty="0"/>
          </a:p>
        </p:txBody>
      </p:sp>
      <p:sp>
        <p:nvSpPr>
          <p:cNvPr id="17" name="TextBox 16">
            <a:extLst>
              <a:ext uri="{FF2B5EF4-FFF2-40B4-BE49-F238E27FC236}">
                <a16:creationId xmlns:a16="http://schemas.microsoft.com/office/drawing/2014/main" id="{D8FE9DDB-85C9-A9A1-F9F6-D890E7EED8CB}"/>
              </a:ext>
            </a:extLst>
          </p:cNvPr>
          <p:cNvSpPr txBox="1"/>
          <p:nvPr/>
        </p:nvSpPr>
        <p:spPr>
          <a:xfrm>
            <a:off x="5791200" y="2933751"/>
            <a:ext cx="4495799" cy="646331"/>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endParaRPr lang="en-IN" dirty="0"/>
          </a:p>
        </p:txBody>
      </p:sp>
      <p:cxnSp>
        <p:nvCxnSpPr>
          <p:cNvPr id="18" name="Straight Arrow Connector 17">
            <a:extLst>
              <a:ext uri="{FF2B5EF4-FFF2-40B4-BE49-F238E27FC236}">
                <a16:creationId xmlns:a16="http://schemas.microsoft.com/office/drawing/2014/main" id="{196F2705-4EE3-5C10-B996-11EA7EC568CE}"/>
              </a:ext>
            </a:extLst>
          </p:cNvPr>
          <p:cNvCxnSpPr/>
          <p:nvPr/>
        </p:nvCxnSpPr>
        <p:spPr>
          <a:xfrm>
            <a:off x="7752816" y="2342902"/>
            <a:ext cx="0" cy="5837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8D66432-D52A-62AE-7519-074E80C9BC2E}"/>
              </a:ext>
            </a:extLst>
          </p:cNvPr>
          <p:cNvSpPr txBox="1"/>
          <p:nvPr/>
        </p:nvSpPr>
        <p:spPr>
          <a:xfrm>
            <a:off x="5764850" y="2986474"/>
            <a:ext cx="4903150" cy="3139321"/>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Daily data of foreign import and export from 2018 to 2022</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On payment basis</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From chamber of commerce</a:t>
            </a:r>
          </a:p>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Comprises of Importer/exporter, port of loading, nation, shipping line, quantity and sail date</a:t>
            </a: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54509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0ED8-AC78-F81E-DB0A-B5A1A57E8CF5}"/>
              </a:ext>
            </a:extLst>
          </p:cNvPr>
          <p:cNvSpPr>
            <a:spLocks noGrp="1"/>
          </p:cNvSpPr>
          <p:nvPr>
            <p:ph type="title"/>
          </p:nvPr>
        </p:nvSpPr>
        <p:spPr>
          <a:xfrm>
            <a:off x="838200" y="-364468"/>
            <a:ext cx="10515600" cy="1325563"/>
          </a:xfrm>
        </p:spPr>
        <p:txBody>
          <a:bodyPr>
            <a:normAutofit/>
          </a:bodyPr>
          <a:lstStyle/>
          <a:p>
            <a:r>
              <a:rPr lang="en-IN" sz="4000"/>
              <a:t>Foreign Traffic – Container movement</a:t>
            </a:r>
            <a:endParaRPr lang="en-IN" sz="4000" dirty="0"/>
          </a:p>
        </p:txBody>
      </p:sp>
      <p:sp>
        <p:nvSpPr>
          <p:cNvPr id="4" name="Footer Placeholder 3">
            <a:extLst>
              <a:ext uri="{FF2B5EF4-FFF2-40B4-BE49-F238E27FC236}">
                <a16:creationId xmlns:a16="http://schemas.microsoft.com/office/drawing/2014/main" id="{2672151A-5355-B103-9099-E7A7C6AA03D6}"/>
              </a:ext>
            </a:extLst>
          </p:cNvPr>
          <p:cNvSpPr>
            <a:spLocks noGrp="1"/>
          </p:cNvSpPr>
          <p:nvPr>
            <p:ph type="ftr" sz="quarter" idx="11"/>
          </p:nvPr>
        </p:nvSpPr>
        <p:spPr/>
        <p:txBody>
          <a:bodyPr/>
          <a:lstStyle/>
          <a:p>
            <a:r>
              <a:rPr lang="en-US"/>
              <a:t>National Transportation Planning and Research Centre </a:t>
            </a:r>
            <a:endParaRPr lang="en-US" dirty="0"/>
          </a:p>
        </p:txBody>
      </p:sp>
      <p:pic>
        <p:nvPicPr>
          <p:cNvPr id="17" name="Picture 16">
            <a:extLst>
              <a:ext uri="{FF2B5EF4-FFF2-40B4-BE49-F238E27FC236}">
                <a16:creationId xmlns:a16="http://schemas.microsoft.com/office/drawing/2014/main" id="{A86FBD8A-82A2-0A09-9FD9-4777826273D0}"/>
              </a:ext>
            </a:extLst>
          </p:cNvPr>
          <p:cNvPicPr>
            <a:picLocks noChangeAspect="1"/>
          </p:cNvPicPr>
          <p:nvPr/>
        </p:nvPicPr>
        <p:blipFill rotWithShape="1">
          <a:blip r:embed="rId2"/>
          <a:srcRect r="1045"/>
          <a:stretch/>
        </p:blipFill>
        <p:spPr>
          <a:xfrm>
            <a:off x="5553098" y="685800"/>
            <a:ext cx="5800702" cy="3493149"/>
          </a:xfrm>
          <a:prstGeom prst="rect">
            <a:avLst/>
          </a:prstGeom>
        </p:spPr>
      </p:pic>
      <p:pic>
        <p:nvPicPr>
          <p:cNvPr id="19" name="Picture 18">
            <a:extLst>
              <a:ext uri="{FF2B5EF4-FFF2-40B4-BE49-F238E27FC236}">
                <a16:creationId xmlns:a16="http://schemas.microsoft.com/office/drawing/2014/main" id="{F7CDB4C9-72BB-7AD6-E536-78A68FE6E1C3}"/>
              </a:ext>
            </a:extLst>
          </p:cNvPr>
          <p:cNvPicPr>
            <a:picLocks noChangeAspect="1"/>
          </p:cNvPicPr>
          <p:nvPr/>
        </p:nvPicPr>
        <p:blipFill>
          <a:blip r:embed="rId3"/>
          <a:stretch>
            <a:fillRect/>
          </a:stretch>
        </p:blipFill>
        <p:spPr>
          <a:xfrm>
            <a:off x="489245" y="685800"/>
            <a:ext cx="5195131" cy="4494824"/>
          </a:xfrm>
          <a:prstGeom prst="rect">
            <a:avLst/>
          </a:prstGeom>
        </p:spPr>
      </p:pic>
      <p:sp>
        <p:nvSpPr>
          <p:cNvPr id="20" name="TextBox 19">
            <a:extLst>
              <a:ext uri="{FF2B5EF4-FFF2-40B4-BE49-F238E27FC236}">
                <a16:creationId xmlns:a16="http://schemas.microsoft.com/office/drawing/2014/main" id="{A8D90767-BA25-E6CA-E5C8-C1822E5B60FD}"/>
              </a:ext>
            </a:extLst>
          </p:cNvPr>
          <p:cNvSpPr txBox="1"/>
          <p:nvPr/>
        </p:nvSpPr>
        <p:spPr>
          <a:xfrm>
            <a:off x="6507626" y="4267200"/>
            <a:ext cx="4312776" cy="3139321"/>
          </a:xfrm>
          <a:prstGeom prst="rect">
            <a:avLst/>
          </a:prstGeom>
          <a:noFill/>
        </p:spPr>
        <p:txBody>
          <a:bodyPr wrap="square" rtlCol="0">
            <a:spAutoFit/>
          </a:bodyPr>
          <a:lstStyle/>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Total number of importers : 1721</a:t>
            </a:r>
          </a:p>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Total number of exporters  : 4627</a:t>
            </a:r>
          </a:p>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Quantity above 1 lakh kg is sorted </a:t>
            </a:r>
          </a:p>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Hinterland is identified based on the volume above 1 lakh kg</a:t>
            </a:r>
          </a:p>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Total no. of importers :744</a:t>
            </a:r>
          </a:p>
          <a:p>
            <a:pPr marL="285750" indent="-285750">
              <a:buFont typeface="Wingdings" panose="05000000000000000000" pitchFamily="2" charset="2"/>
              <a:buChar char="Ø"/>
            </a:pPr>
            <a:r>
              <a:rPr lang="en-IN">
                <a:latin typeface="Arial" panose="020B0604020202020204" pitchFamily="34" charset="0"/>
                <a:cs typeface="Arial" panose="020B0604020202020204" pitchFamily="34" charset="0"/>
              </a:rPr>
              <a:t>Total no. of exporters : 1195</a:t>
            </a:r>
          </a:p>
          <a:p>
            <a:pPr marL="285750" indent="-285750">
              <a:buFont typeface="Wingdings" panose="05000000000000000000" pitchFamily="2" charset="2"/>
              <a:buChar char="Ø"/>
            </a:pPr>
            <a:endParaRPr lang="en-IN">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a:p>
          <a:p>
            <a:pPr marL="285750" indent="-285750">
              <a:buFont typeface="Wingdings" panose="05000000000000000000" pitchFamily="2" charset="2"/>
              <a:buChar char="Ø"/>
            </a:pPr>
            <a:endParaRPr lang="en-IN"/>
          </a:p>
          <a:p>
            <a:endParaRPr lang="en-IN" dirty="0"/>
          </a:p>
        </p:txBody>
      </p:sp>
    </p:spTree>
    <p:extLst>
      <p:ext uri="{BB962C8B-B14F-4D97-AF65-F5344CB8AC3E}">
        <p14:creationId xmlns:p14="http://schemas.microsoft.com/office/powerpoint/2010/main" val="196165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E27B-BAB2-CFE7-6433-ACEE5A19289E}"/>
              </a:ext>
            </a:extLst>
          </p:cNvPr>
          <p:cNvSpPr>
            <a:spLocks noGrp="1"/>
          </p:cNvSpPr>
          <p:nvPr>
            <p:ph type="title"/>
          </p:nvPr>
        </p:nvSpPr>
        <p:spPr>
          <a:xfrm>
            <a:off x="819912" y="262799"/>
            <a:ext cx="10134600" cy="508835"/>
          </a:xfrm>
        </p:spPr>
        <p:txBody>
          <a:bodyPr>
            <a:normAutofit fontScale="90000"/>
          </a:bodyPr>
          <a:lstStyle/>
          <a:p>
            <a:r>
              <a:rPr lang="en-IN" dirty="0"/>
              <a:t>Foreign Imports- Major commodities</a:t>
            </a:r>
          </a:p>
        </p:txBody>
      </p:sp>
      <p:graphicFrame>
        <p:nvGraphicFramePr>
          <p:cNvPr id="6" name="Table 6">
            <a:extLst>
              <a:ext uri="{FF2B5EF4-FFF2-40B4-BE49-F238E27FC236}">
                <a16:creationId xmlns:a16="http://schemas.microsoft.com/office/drawing/2014/main" id="{1F2B1D1A-5B98-D633-EA55-B2F7E5BC3458}"/>
              </a:ext>
            </a:extLst>
          </p:cNvPr>
          <p:cNvGraphicFramePr>
            <a:graphicFrameLocks noGrp="1"/>
          </p:cNvGraphicFramePr>
          <p:nvPr>
            <p:ph idx="1"/>
            <p:extLst>
              <p:ext uri="{D42A27DB-BD31-4B8C-83A1-F6EECF244321}">
                <p14:modId xmlns:p14="http://schemas.microsoft.com/office/powerpoint/2010/main" val="4177096006"/>
              </p:ext>
            </p:extLst>
          </p:nvPr>
        </p:nvGraphicFramePr>
        <p:xfrm>
          <a:off x="6324600" y="1361286"/>
          <a:ext cx="3993515" cy="4485640"/>
        </p:xfrm>
        <a:graphic>
          <a:graphicData uri="http://schemas.openxmlformats.org/drawingml/2006/table">
            <a:tbl>
              <a:tblPr firstRow="1" bandRow="1">
                <a:tableStyleId>{5C22544A-7EE6-4342-B048-85BDC9FD1C3A}</a:tableStyleId>
              </a:tblPr>
              <a:tblGrid>
                <a:gridCol w="1326515">
                  <a:extLst>
                    <a:ext uri="{9D8B030D-6E8A-4147-A177-3AD203B41FA5}">
                      <a16:colId xmlns:a16="http://schemas.microsoft.com/office/drawing/2014/main" val="4116115285"/>
                    </a:ext>
                  </a:extLst>
                </a:gridCol>
                <a:gridCol w="2667000">
                  <a:extLst>
                    <a:ext uri="{9D8B030D-6E8A-4147-A177-3AD203B41FA5}">
                      <a16:colId xmlns:a16="http://schemas.microsoft.com/office/drawing/2014/main" val="3811203660"/>
                    </a:ext>
                  </a:extLst>
                </a:gridCol>
              </a:tblGrid>
              <a:tr h="414020">
                <a:tc>
                  <a:txBody>
                    <a:bodyPr/>
                    <a:lstStyle/>
                    <a:p>
                      <a:pPr algn="ctr"/>
                      <a:r>
                        <a:rPr lang="en-IN" dirty="0"/>
                        <a:t>District</a:t>
                      </a:r>
                    </a:p>
                  </a:txBody>
                  <a:tcPr/>
                </a:tc>
                <a:tc>
                  <a:txBody>
                    <a:bodyPr/>
                    <a:lstStyle/>
                    <a:p>
                      <a:r>
                        <a:rPr lang="en-IN" dirty="0"/>
                        <a:t>Major Commodities</a:t>
                      </a:r>
                    </a:p>
                  </a:txBody>
                  <a:tcPr/>
                </a:tc>
                <a:extLst>
                  <a:ext uri="{0D108BD9-81ED-4DB2-BD59-A6C34878D82A}">
                    <a16:rowId xmlns:a16="http://schemas.microsoft.com/office/drawing/2014/main" val="6187258"/>
                  </a:ext>
                </a:extLst>
              </a:tr>
              <a:tr h="414020">
                <a:tc>
                  <a:txBody>
                    <a:bodyPr/>
                    <a:lstStyle/>
                    <a:p>
                      <a:pPr algn="ctr"/>
                      <a:r>
                        <a:rPr lang="en-IN" dirty="0">
                          <a:latin typeface="Arial" panose="020B0604020202020204" pitchFamily="34" charset="0"/>
                          <a:cs typeface="Arial" panose="020B0604020202020204" pitchFamily="34" charset="0"/>
                        </a:rPr>
                        <a:t>Palakkad</a:t>
                      </a:r>
                    </a:p>
                  </a:txBody>
                  <a:tcPr/>
                </a:tc>
                <a:tc>
                  <a:txBody>
                    <a:bodyPr/>
                    <a:lstStyle/>
                    <a:p>
                      <a:r>
                        <a:rPr lang="en-IN" dirty="0">
                          <a:latin typeface="Arial" panose="020B0604020202020204" pitchFamily="34" charset="0"/>
                          <a:cs typeface="Arial" panose="020B0604020202020204" pitchFamily="34" charset="0"/>
                        </a:rPr>
                        <a:t>Washing machine, building materials, lime stone powders</a:t>
                      </a:r>
                    </a:p>
                  </a:txBody>
                  <a:tcPr/>
                </a:tc>
                <a:extLst>
                  <a:ext uri="{0D108BD9-81ED-4DB2-BD59-A6C34878D82A}">
                    <a16:rowId xmlns:a16="http://schemas.microsoft.com/office/drawing/2014/main" val="1618685579"/>
                  </a:ext>
                </a:extLst>
              </a:tr>
              <a:tr h="414020">
                <a:tc>
                  <a:txBody>
                    <a:bodyPr/>
                    <a:lstStyle/>
                    <a:p>
                      <a:pPr algn="ctr"/>
                      <a:r>
                        <a:rPr lang="en-IN" dirty="0">
                          <a:latin typeface="Arial" panose="020B0604020202020204" pitchFamily="34" charset="0"/>
                          <a:cs typeface="Arial" panose="020B0604020202020204" pitchFamily="34" charset="0"/>
                        </a:rPr>
                        <a:t>Coimbatore</a:t>
                      </a:r>
                    </a:p>
                  </a:txBody>
                  <a:tcPr/>
                </a:tc>
                <a:tc>
                  <a:txBody>
                    <a:bodyPr/>
                    <a:lstStyle/>
                    <a:p>
                      <a:r>
                        <a:rPr lang="en-IN" dirty="0">
                          <a:latin typeface="Arial" panose="020B0604020202020204" pitchFamily="34" charset="0"/>
                          <a:cs typeface="Arial" panose="020B0604020202020204" pitchFamily="34" charset="0"/>
                        </a:rPr>
                        <a:t>White cement clinker, tea, printing paper, raw cotton, HD polyethylene</a:t>
                      </a:r>
                    </a:p>
                  </a:txBody>
                  <a:tcPr/>
                </a:tc>
                <a:extLst>
                  <a:ext uri="{0D108BD9-81ED-4DB2-BD59-A6C34878D82A}">
                    <a16:rowId xmlns:a16="http://schemas.microsoft.com/office/drawing/2014/main" val="2046774059"/>
                  </a:ext>
                </a:extLst>
              </a:tr>
              <a:tr h="414020">
                <a:tc>
                  <a:txBody>
                    <a:bodyPr/>
                    <a:lstStyle/>
                    <a:p>
                      <a:pPr algn="ctr"/>
                      <a:r>
                        <a:rPr lang="en-IN" dirty="0">
                          <a:latin typeface="Arial" panose="020B0604020202020204" pitchFamily="34" charset="0"/>
                          <a:cs typeface="Arial" panose="020B0604020202020204" pitchFamily="34" charset="0"/>
                        </a:rPr>
                        <a:t>Kannur</a:t>
                      </a:r>
                    </a:p>
                  </a:txBody>
                  <a:tcPr/>
                </a:tc>
                <a:tc>
                  <a:txBody>
                    <a:bodyPr/>
                    <a:lstStyle/>
                    <a:p>
                      <a:r>
                        <a:rPr lang="en-IN" dirty="0">
                          <a:latin typeface="Arial" panose="020B0604020202020204" pitchFamily="34" charset="0"/>
                          <a:cs typeface="Arial" panose="020B0604020202020204" pitchFamily="34" charset="0"/>
                        </a:rPr>
                        <a:t>Veneers, PVC foam board, mattress, latex gloves</a:t>
                      </a:r>
                    </a:p>
                  </a:txBody>
                  <a:tcPr/>
                </a:tc>
                <a:extLst>
                  <a:ext uri="{0D108BD9-81ED-4DB2-BD59-A6C34878D82A}">
                    <a16:rowId xmlns:a16="http://schemas.microsoft.com/office/drawing/2014/main" val="2171409029"/>
                  </a:ext>
                </a:extLst>
              </a:tr>
              <a:tr h="589434">
                <a:tc>
                  <a:txBody>
                    <a:bodyPr/>
                    <a:lstStyle/>
                    <a:p>
                      <a:pPr algn="ctr"/>
                      <a:r>
                        <a:rPr lang="en-IN" dirty="0">
                          <a:latin typeface="Arial" panose="020B0604020202020204" pitchFamily="34" charset="0"/>
                          <a:cs typeface="Arial" panose="020B0604020202020204" pitchFamily="34" charset="0"/>
                        </a:rPr>
                        <a:t>Kozhikode</a:t>
                      </a:r>
                    </a:p>
                  </a:txBody>
                  <a:tcPr/>
                </a:tc>
                <a:tc>
                  <a:txBody>
                    <a:bodyPr/>
                    <a:lstStyle/>
                    <a:p>
                      <a:r>
                        <a:rPr lang="en-IN" dirty="0">
                          <a:latin typeface="Arial" panose="020B0604020202020204" pitchFamily="34" charset="0"/>
                          <a:cs typeface="Arial" panose="020B0604020202020204" pitchFamily="34" charset="0"/>
                        </a:rPr>
                        <a:t>Heavy melting scrap, tile glue powder, shoes, roof tiles, sunflower oil</a:t>
                      </a:r>
                    </a:p>
                  </a:txBody>
                  <a:tcPr/>
                </a:tc>
                <a:extLst>
                  <a:ext uri="{0D108BD9-81ED-4DB2-BD59-A6C34878D82A}">
                    <a16:rowId xmlns:a16="http://schemas.microsoft.com/office/drawing/2014/main" val="3986893916"/>
                  </a:ext>
                </a:extLst>
              </a:tr>
              <a:tr h="414020">
                <a:tc>
                  <a:txBody>
                    <a:bodyPr/>
                    <a:lstStyle/>
                    <a:p>
                      <a:pPr algn="ctr"/>
                      <a:r>
                        <a:rPr lang="en-IN" dirty="0">
                          <a:latin typeface="Arial" panose="020B0604020202020204" pitchFamily="34" charset="0"/>
                          <a:cs typeface="Arial" panose="020B0604020202020204" pitchFamily="34" charset="0"/>
                        </a:rPr>
                        <a:t>Erode</a:t>
                      </a:r>
                    </a:p>
                  </a:txBody>
                  <a:tcPr/>
                </a:tc>
                <a:tc>
                  <a:txBody>
                    <a:bodyPr/>
                    <a:lstStyle/>
                    <a:p>
                      <a:r>
                        <a:rPr lang="en-IN" dirty="0">
                          <a:latin typeface="Arial" panose="020B0604020202020204" pitchFamily="34" charset="0"/>
                          <a:cs typeface="Arial" panose="020B0604020202020204" pitchFamily="34" charset="0"/>
                        </a:rPr>
                        <a:t>Machinery and parts</a:t>
                      </a:r>
                    </a:p>
                  </a:txBody>
                  <a:tcPr/>
                </a:tc>
                <a:extLst>
                  <a:ext uri="{0D108BD9-81ED-4DB2-BD59-A6C34878D82A}">
                    <a16:rowId xmlns:a16="http://schemas.microsoft.com/office/drawing/2014/main" val="3685815390"/>
                  </a:ext>
                </a:extLst>
              </a:tr>
            </a:tbl>
          </a:graphicData>
        </a:graphic>
      </p:graphicFrame>
      <p:sp>
        <p:nvSpPr>
          <p:cNvPr id="4" name="Footer Placeholder 3">
            <a:extLst>
              <a:ext uri="{FF2B5EF4-FFF2-40B4-BE49-F238E27FC236}">
                <a16:creationId xmlns:a16="http://schemas.microsoft.com/office/drawing/2014/main" id="{0D6C1E4C-6BD3-C4BA-B722-50A167AFA5E1}"/>
              </a:ext>
            </a:extLst>
          </p:cNvPr>
          <p:cNvSpPr>
            <a:spLocks noGrp="1"/>
          </p:cNvSpPr>
          <p:nvPr>
            <p:ph type="ftr" sz="quarter" idx="11"/>
          </p:nvPr>
        </p:nvSpPr>
        <p:spPr/>
        <p:txBody>
          <a:bodyPr/>
          <a:lstStyle/>
          <a:p>
            <a:r>
              <a:rPr lang="en-US"/>
              <a:t>National Transportation Planning and Research Centre </a:t>
            </a:r>
            <a:endParaRPr lang="en-US" dirty="0"/>
          </a:p>
        </p:txBody>
      </p:sp>
      <p:graphicFrame>
        <p:nvGraphicFramePr>
          <p:cNvPr id="5" name="Table 5">
            <a:extLst>
              <a:ext uri="{FF2B5EF4-FFF2-40B4-BE49-F238E27FC236}">
                <a16:creationId xmlns:a16="http://schemas.microsoft.com/office/drawing/2014/main" id="{5EF83F38-9599-3BCD-B801-9A6768F48921}"/>
              </a:ext>
            </a:extLst>
          </p:cNvPr>
          <p:cNvGraphicFramePr>
            <a:graphicFrameLocks/>
          </p:cNvGraphicFramePr>
          <p:nvPr>
            <p:extLst>
              <p:ext uri="{D42A27DB-BD31-4B8C-83A1-F6EECF244321}">
                <p14:modId xmlns:p14="http://schemas.microsoft.com/office/powerpoint/2010/main" val="3411125753"/>
              </p:ext>
            </p:extLst>
          </p:nvPr>
        </p:nvGraphicFramePr>
        <p:xfrm>
          <a:off x="829437" y="990600"/>
          <a:ext cx="5219700" cy="5216797"/>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2034359486"/>
                    </a:ext>
                  </a:extLst>
                </a:gridCol>
                <a:gridCol w="2609850">
                  <a:extLst>
                    <a:ext uri="{9D8B030D-6E8A-4147-A177-3AD203B41FA5}">
                      <a16:colId xmlns:a16="http://schemas.microsoft.com/office/drawing/2014/main" val="2539458536"/>
                    </a:ext>
                  </a:extLst>
                </a:gridCol>
              </a:tblGrid>
              <a:tr h="370477">
                <a:tc>
                  <a:txBody>
                    <a:bodyPr/>
                    <a:lstStyle/>
                    <a:p>
                      <a:pPr algn="ctr"/>
                      <a:r>
                        <a:rPr lang="en-IN" dirty="0">
                          <a:latin typeface="Arial" panose="020B0604020202020204" pitchFamily="34" charset="0"/>
                          <a:cs typeface="Arial" panose="020B0604020202020204" pitchFamily="34" charset="0"/>
                        </a:rPr>
                        <a:t>District</a:t>
                      </a:r>
                    </a:p>
                  </a:txBody>
                  <a:tcPr/>
                </a:tc>
                <a:tc>
                  <a:txBody>
                    <a:bodyPr/>
                    <a:lstStyle/>
                    <a:p>
                      <a:r>
                        <a:rPr lang="en-IN" dirty="0">
                          <a:latin typeface="Arial" panose="020B0604020202020204" pitchFamily="34" charset="0"/>
                          <a:cs typeface="Arial" panose="020B0604020202020204" pitchFamily="34" charset="0"/>
                        </a:rPr>
                        <a:t>Major commodities</a:t>
                      </a:r>
                    </a:p>
                  </a:txBody>
                  <a:tcPr/>
                </a:tc>
                <a:extLst>
                  <a:ext uri="{0D108BD9-81ED-4DB2-BD59-A6C34878D82A}">
                    <a16:rowId xmlns:a16="http://schemas.microsoft.com/office/drawing/2014/main" val="3702447086"/>
                  </a:ext>
                </a:extLst>
              </a:tr>
              <a:tr h="370477">
                <a:tc>
                  <a:txBody>
                    <a:bodyPr/>
                    <a:lstStyle/>
                    <a:p>
                      <a:pPr algn="ctr"/>
                      <a:r>
                        <a:rPr lang="en-IN" dirty="0">
                          <a:latin typeface="Arial" panose="020B0604020202020204" pitchFamily="34" charset="0"/>
                          <a:cs typeface="Arial" panose="020B0604020202020204" pitchFamily="34" charset="0"/>
                        </a:rPr>
                        <a:t>Ernakulam</a:t>
                      </a:r>
                    </a:p>
                  </a:txBody>
                  <a:tcPr/>
                </a:tc>
                <a:tc>
                  <a:txBody>
                    <a:bodyPr/>
                    <a:lstStyle/>
                    <a:p>
                      <a:r>
                        <a:rPr lang="en-IN" dirty="0" err="1">
                          <a:latin typeface="Arial" panose="020B0604020202020204" pitchFamily="34" charset="0"/>
                          <a:cs typeface="Arial" panose="020B0604020202020204" pitchFamily="34" charset="0"/>
                        </a:rPr>
                        <a:t>Equipments</a:t>
                      </a:r>
                      <a:r>
                        <a:rPr lang="en-IN" dirty="0">
                          <a:latin typeface="Arial" panose="020B0604020202020204" pitchFamily="34" charset="0"/>
                          <a:cs typeface="Arial" panose="020B0604020202020204" pitchFamily="34" charset="0"/>
                        </a:rPr>
                        <a:t>, machineries, PVC sheets, Steel doors, Veneers</a:t>
                      </a:r>
                    </a:p>
                  </a:txBody>
                  <a:tcPr/>
                </a:tc>
                <a:extLst>
                  <a:ext uri="{0D108BD9-81ED-4DB2-BD59-A6C34878D82A}">
                    <a16:rowId xmlns:a16="http://schemas.microsoft.com/office/drawing/2014/main" val="3498373035"/>
                  </a:ext>
                </a:extLst>
              </a:tr>
              <a:tr h="370477">
                <a:tc>
                  <a:txBody>
                    <a:bodyPr/>
                    <a:lstStyle/>
                    <a:p>
                      <a:pPr algn="ctr"/>
                      <a:r>
                        <a:rPr lang="en-IN" dirty="0">
                          <a:latin typeface="Arial" panose="020B0604020202020204" pitchFamily="34" charset="0"/>
                          <a:cs typeface="Arial" panose="020B0604020202020204" pitchFamily="34" charset="0"/>
                        </a:rPr>
                        <a:t>Thrissur</a:t>
                      </a:r>
                    </a:p>
                  </a:txBody>
                  <a:tcPr/>
                </a:tc>
                <a:tc>
                  <a:txBody>
                    <a:bodyPr/>
                    <a:lstStyle/>
                    <a:p>
                      <a:r>
                        <a:rPr lang="en-IN" dirty="0">
                          <a:latin typeface="Arial" panose="020B0604020202020204" pitchFamily="34" charset="0"/>
                          <a:cs typeface="Arial" panose="020B0604020202020204" pitchFamily="34" charset="0"/>
                        </a:rPr>
                        <a:t>Heat transfer paper, PVC panels, machinery and parts</a:t>
                      </a:r>
                    </a:p>
                  </a:txBody>
                  <a:tcPr/>
                </a:tc>
                <a:extLst>
                  <a:ext uri="{0D108BD9-81ED-4DB2-BD59-A6C34878D82A}">
                    <a16:rowId xmlns:a16="http://schemas.microsoft.com/office/drawing/2014/main" val="2767891441"/>
                  </a:ext>
                </a:extLst>
              </a:tr>
              <a:tr h="370477">
                <a:tc>
                  <a:txBody>
                    <a:bodyPr/>
                    <a:lstStyle/>
                    <a:p>
                      <a:pPr algn="ctr"/>
                      <a:r>
                        <a:rPr lang="en-IN" dirty="0">
                          <a:latin typeface="Arial" panose="020B0604020202020204" pitchFamily="34" charset="0"/>
                          <a:cs typeface="Arial" panose="020B0604020202020204" pitchFamily="34" charset="0"/>
                        </a:rPr>
                        <a:t>Alappuzha</a:t>
                      </a:r>
                    </a:p>
                  </a:txBody>
                  <a:tcPr/>
                </a:tc>
                <a:tc>
                  <a:txBody>
                    <a:bodyPr/>
                    <a:lstStyle/>
                    <a:p>
                      <a:r>
                        <a:rPr lang="en-IN" dirty="0">
                          <a:latin typeface="Arial" panose="020B0604020202020204" pitchFamily="34" charset="0"/>
                          <a:cs typeface="Arial" panose="020B0604020202020204" pitchFamily="34" charset="0"/>
                        </a:rPr>
                        <a:t>Frozen fish, ceramic balls, machinery parts</a:t>
                      </a:r>
                    </a:p>
                  </a:txBody>
                  <a:tcPr/>
                </a:tc>
                <a:extLst>
                  <a:ext uri="{0D108BD9-81ED-4DB2-BD59-A6C34878D82A}">
                    <a16:rowId xmlns:a16="http://schemas.microsoft.com/office/drawing/2014/main" val="4204060655"/>
                  </a:ext>
                </a:extLst>
              </a:tr>
              <a:tr h="370477">
                <a:tc>
                  <a:txBody>
                    <a:bodyPr/>
                    <a:lstStyle/>
                    <a:p>
                      <a:pPr algn="ctr"/>
                      <a:r>
                        <a:rPr lang="en-IN" dirty="0">
                          <a:latin typeface="Arial" panose="020B0604020202020204" pitchFamily="34" charset="0"/>
                          <a:cs typeface="Arial" panose="020B0604020202020204" pitchFamily="34" charset="0"/>
                        </a:rPr>
                        <a:t>Kottayam</a:t>
                      </a:r>
                    </a:p>
                  </a:txBody>
                  <a:tcPr/>
                </a:tc>
                <a:tc>
                  <a:txBody>
                    <a:bodyPr/>
                    <a:lstStyle/>
                    <a:p>
                      <a:r>
                        <a:rPr lang="en-IN" dirty="0">
                          <a:latin typeface="Arial" panose="020B0604020202020204" pitchFamily="34" charset="0"/>
                          <a:cs typeface="Arial" panose="020B0604020202020204" pitchFamily="34" charset="0"/>
                        </a:rPr>
                        <a:t>Calcium carbonate, PVC resign, steel doors, roof tiles, solar modules</a:t>
                      </a:r>
                    </a:p>
                  </a:txBody>
                  <a:tcPr/>
                </a:tc>
                <a:extLst>
                  <a:ext uri="{0D108BD9-81ED-4DB2-BD59-A6C34878D82A}">
                    <a16:rowId xmlns:a16="http://schemas.microsoft.com/office/drawing/2014/main" val="3250092996"/>
                  </a:ext>
                </a:extLst>
              </a:tr>
              <a:tr h="370477">
                <a:tc>
                  <a:txBody>
                    <a:bodyPr/>
                    <a:lstStyle/>
                    <a:p>
                      <a:pPr algn="ctr"/>
                      <a:r>
                        <a:rPr lang="en-IN" dirty="0">
                          <a:latin typeface="Arial" panose="020B0604020202020204" pitchFamily="34" charset="0"/>
                          <a:cs typeface="Arial" panose="020B0604020202020204" pitchFamily="34" charset="0"/>
                        </a:rPr>
                        <a:t>Malappuram</a:t>
                      </a:r>
                    </a:p>
                  </a:txBody>
                  <a:tcPr/>
                </a:tc>
                <a:tc>
                  <a:txBody>
                    <a:bodyPr/>
                    <a:lstStyle/>
                    <a:p>
                      <a:r>
                        <a:rPr lang="en-IN" dirty="0">
                          <a:latin typeface="Arial" panose="020B0604020202020204" pitchFamily="34" charset="0"/>
                          <a:cs typeface="Arial" panose="020B0604020202020204" pitchFamily="34" charset="0"/>
                        </a:rPr>
                        <a:t>Water proofing materials, pet food, spare parts veneers</a:t>
                      </a:r>
                    </a:p>
                  </a:txBody>
                  <a:tcPr/>
                </a:tc>
                <a:extLst>
                  <a:ext uri="{0D108BD9-81ED-4DB2-BD59-A6C34878D82A}">
                    <a16:rowId xmlns:a16="http://schemas.microsoft.com/office/drawing/2014/main" val="351800522"/>
                  </a:ext>
                </a:extLst>
              </a:tr>
            </a:tbl>
          </a:graphicData>
        </a:graphic>
      </p:graphicFrame>
    </p:spTree>
    <p:extLst>
      <p:ext uri="{BB962C8B-B14F-4D97-AF65-F5344CB8AC3E}">
        <p14:creationId xmlns:p14="http://schemas.microsoft.com/office/powerpoint/2010/main" val="2857775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17473</TotalTime>
  <Words>2297</Words>
  <Application>Microsoft Office PowerPoint</Application>
  <PresentationFormat>Widescreen</PresentationFormat>
  <Paragraphs>441</Paragraphs>
  <Slides>41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Times New Roman</vt:lpstr>
      <vt:lpstr>Wingdings</vt:lpstr>
      <vt:lpstr>Office Theme</vt:lpstr>
      <vt:lpstr>Feasibility Study of Cargo shipping from Cochin port to its Hinterland and Minor ports in Kerala</vt:lpstr>
      <vt:lpstr>OUTLINE</vt:lpstr>
      <vt:lpstr>INTRODUCTION</vt:lpstr>
      <vt:lpstr> NEED FOR THE STUDY</vt:lpstr>
      <vt:lpstr>OBJECTIVES AND SCOPE</vt:lpstr>
      <vt:lpstr>METHODOLOGY</vt:lpstr>
      <vt:lpstr>Recap- Data Collection</vt:lpstr>
      <vt:lpstr>Foreign Traffic – Container movement</vt:lpstr>
      <vt:lpstr>Foreign Imports- Major commodities</vt:lpstr>
      <vt:lpstr>Hinterland based on number of importers</vt:lpstr>
      <vt:lpstr>Hinterland identification based on volume of imports</vt:lpstr>
      <vt:lpstr>Foreign Exports- Major commodities</vt:lpstr>
      <vt:lpstr>Hinterland Identification based on no. of exporters </vt:lpstr>
      <vt:lpstr>Hinterland Identification based on volume of exporters</vt:lpstr>
      <vt:lpstr>Major  Hinterland of Cochin Port</vt:lpstr>
      <vt:lpstr>PowerPoint Presentation</vt:lpstr>
      <vt:lpstr>Hinterland based on export</vt:lpstr>
      <vt:lpstr>Work done after last IRG  Time series analysis</vt:lpstr>
      <vt:lpstr>Commodity wise Analysis</vt:lpstr>
      <vt:lpstr>Export commodities - Agro-products</vt:lpstr>
      <vt:lpstr>Export Commodities - Marine products</vt:lpstr>
      <vt:lpstr>Export Commodities - Coir products</vt:lpstr>
      <vt:lpstr>Export commodities- Cotton products</vt:lpstr>
      <vt:lpstr>Auto correlation function</vt:lpstr>
      <vt:lpstr>Import commodities- Construction materials</vt:lpstr>
      <vt:lpstr>Import commodities- Plastic products</vt:lpstr>
      <vt:lpstr>Auto correlation function</vt:lpstr>
      <vt:lpstr>Analysis based on commodity and its Origin-Destination</vt:lpstr>
      <vt:lpstr>PowerPoint Presentation</vt:lpstr>
      <vt:lpstr>PowerPoint Presentation</vt:lpstr>
      <vt:lpstr>PowerPoint Presentation</vt:lpstr>
      <vt:lpstr>Traffic demand modelling</vt:lpstr>
      <vt:lpstr> Regression Analysis</vt:lpstr>
      <vt:lpstr>Explanatory variables adopted in the present study</vt:lpstr>
      <vt:lpstr>Vessel Related Charges</vt:lpstr>
      <vt:lpstr>Correlation of variables</vt:lpstr>
      <vt:lpstr>PowerPoint Presentation</vt:lpstr>
      <vt:lpstr>PowerPoint Presentation</vt:lpstr>
      <vt:lpstr>FINANCIAL DETAILS</vt:lpstr>
      <vt:lpstr>TASK AND TIME SCHEDULE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Rameesha</dc:creator>
  <cp:lastModifiedBy>Goutham Sarang</cp:lastModifiedBy>
  <cp:revision>477</cp:revision>
  <dcterms:created xsi:type="dcterms:W3CDTF">2006-08-16T00:00:00Z</dcterms:created>
  <dcterms:modified xsi:type="dcterms:W3CDTF">2024-01-27T18:48:20Z</dcterms:modified>
</cp:coreProperties>
</file>